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45"/>
  </p:notesMasterIdLst>
  <p:sldIdLst>
    <p:sldId id="256" r:id="rId2"/>
    <p:sldId id="478" r:id="rId3"/>
    <p:sldId id="479" r:id="rId4"/>
    <p:sldId id="449" r:id="rId5"/>
    <p:sldId id="452" r:id="rId6"/>
    <p:sldId id="451" r:id="rId7"/>
    <p:sldId id="450" r:id="rId8"/>
    <p:sldId id="447" r:id="rId9"/>
    <p:sldId id="446" r:id="rId10"/>
    <p:sldId id="441" r:id="rId11"/>
    <p:sldId id="436" r:id="rId12"/>
    <p:sldId id="442" r:id="rId13"/>
    <p:sldId id="444" r:id="rId14"/>
    <p:sldId id="443" r:id="rId15"/>
    <p:sldId id="445" r:id="rId16"/>
    <p:sldId id="438" r:id="rId17"/>
    <p:sldId id="439" r:id="rId18"/>
    <p:sldId id="456" r:id="rId19"/>
    <p:sldId id="457" r:id="rId20"/>
    <p:sldId id="458" r:id="rId21"/>
    <p:sldId id="459" r:id="rId22"/>
    <p:sldId id="460" r:id="rId23"/>
    <p:sldId id="461" r:id="rId24"/>
    <p:sldId id="462" r:id="rId25"/>
    <p:sldId id="463" r:id="rId26"/>
    <p:sldId id="464" r:id="rId27"/>
    <p:sldId id="465" r:id="rId28"/>
    <p:sldId id="466" r:id="rId29"/>
    <p:sldId id="482" r:id="rId30"/>
    <p:sldId id="474" r:id="rId31"/>
    <p:sldId id="433" r:id="rId32"/>
    <p:sldId id="480" r:id="rId33"/>
    <p:sldId id="481" r:id="rId34"/>
    <p:sldId id="422" r:id="rId35"/>
    <p:sldId id="423" r:id="rId36"/>
    <p:sldId id="424" r:id="rId37"/>
    <p:sldId id="425" r:id="rId38"/>
    <p:sldId id="426" r:id="rId39"/>
    <p:sldId id="427" r:id="rId40"/>
    <p:sldId id="428" r:id="rId41"/>
    <p:sldId id="448" r:id="rId42"/>
    <p:sldId id="434" r:id="rId43"/>
    <p:sldId id="429" r:id="rId44"/>
  </p:sldIdLst>
  <p:sldSz cx="9144000" cy="6858000" type="screen4x3"/>
  <p:notesSz cx="7315200" cy="9601200"/>
  <p:defaultTextStyle>
    <a:defPPr>
      <a:defRPr lang="en-US"/>
    </a:defPPr>
    <a:lvl1pPr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FF"/>
    <a:srgbClr val="FFFFCC"/>
    <a:srgbClr val="000099"/>
    <a:srgbClr val="0066FF"/>
    <a:srgbClr val="FF6600"/>
    <a:srgbClr val="FF9900"/>
    <a:srgbClr val="BED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22" autoAdjust="0"/>
  </p:normalViewPr>
  <p:slideViewPr>
    <p:cSldViewPr>
      <p:cViewPr varScale="1">
        <p:scale>
          <a:sx n="108" d="100"/>
          <a:sy n="108" d="100"/>
        </p:scale>
        <p:origin x="170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i="0">
                <a:latin typeface="Arial" charset="0"/>
                <a:ea typeface="ＭＳ Ｐゴシック" pitchFamily="-112" charset="-128"/>
                <a:cs typeface="+mn-cs"/>
              </a:defRPr>
            </a:lvl1pPr>
          </a:lstStyle>
          <a:p>
            <a:pPr>
              <a:defRPr/>
            </a:pPr>
            <a:endParaRPr lang="en-US"/>
          </a:p>
        </p:txBody>
      </p:sp>
      <p:sp>
        <p:nvSpPr>
          <p:cNvPr id="92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i="0">
                <a:latin typeface="Arial" charset="0"/>
                <a:ea typeface="ＭＳ Ｐゴシック" pitchFamily="-112" charset="-128"/>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i="0">
                <a:latin typeface="Arial" charset="0"/>
                <a:ea typeface="ＭＳ Ｐゴシック" pitchFamily="-112" charset="-128"/>
                <a:cs typeface="+mn-cs"/>
              </a:defRPr>
            </a:lvl1pPr>
          </a:lstStyle>
          <a:p>
            <a:pPr>
              <a:defRPr/>
            </a:pPr>
            <a:endParaRPr lang="en-US"/>
          </a:p>
        </p:txBody>
      </p:sp>
      <p:sp>
        <p:nvSpPr>
          <p:cNvPr id="92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i="0"/>
            </a:lvl1pPr>
          </a:lstStyle>
          <a:p>
            <a:pPr>
              <a:defRPr/>
            </a:pPr>
            <a:fld id="{BE45788D-A2F4-4D49-9646-BCA83C5E3210}" type="slidenum">
              <a:rPr lang="en-US"/>
              <a:pPr>
                <a:defRPr/>
              </a:pPr>
              <a:t>‹#›</a:t>
            </a:fld>
            <a:endParaRPr lang="en-US"/>
          </a:p>
        </p:txBody>
      </p:sp>
    </p:spTree>
    <p:extLst>
      <p:ext uri="{BB962C8B-B14F-4D97-AF65-F5344CB8AC3E}">
        <p14:creationId xmlns:p14="http://schemas.microsoft.com/office/powerpoint/2010/main" val="2193944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a typeface="ＭＳ Ｐゴシック" panose="020B0600070205080204" pitchFamily="34" charset="-128"/>
            </a:endParaRP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5E8FEBE-FA2B-4605-9EDF-44B1B8EA2892}" type="slidenum">
              <a:rPr lang="en-US" sz="1300" i="0" smtClean="0"/>
              <a:pPr/>
              <a:t>1</a:t>
            </a:fld>
            <a:endParaRPr lang="en-US" sz="1300" i="0" smtClean="0"/>
          </a:p>
        </p:txBody>
      </p:sp>
    </p:spTree>
    <p:extLst>
      <p:ext uri="{BB962C8B-B14F-4D97-AF65-F5344CB8AC3E}">
        <p14:creationId xmlns:p14="http://schemas.microsoft.com/office/powerpoint/2010/main" val="86304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34C5FBD-7759-4B6D-93A1-2522084F532A}" type="slidenum">
              <a:rPr lang="en-US" sz="1300" i="0" smtClean="0"/>
              <a:pPr/>
              <a:t>9</a:t>
            </a:fld>
            <a:endParaRPr lang="en-US" sz="1300" i="0"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ea typeface="ＭＳ Ｐゴシック" panose="020B0600070205080204" pitchFamily="34" charset="-128"/>
              </a:rPr>
              <a:t>Toys and puzzles can be used to play games.</a:t>
            </a:r>
          </a:p>
        </p:txBody>
      </p:sp>
    </p:spTree>
    <p:extLst>
      <p:ext uri="{BB962C8B-B14F-4D97-AF65-F5344CB8AC3E}">
        <p14:creationId xmlns:p14="http://schemas.microsoft.com/office/powerpoint/2010/main" val="118952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anose="020B0604020202020204" pitchFamily="34" charset="0"/>
                <a:ea typeface="ＭＳ Ｐゴシック" panose="020B0600070205080204" pitchFamily="34" charset="-128"/>
              </a:rPr>
              <a:t>Play:</a:t>
            </a:r>
          </a:p>
          <a:p>
            <a:r>
              <a:rPr lang="en-US" smtClean="0">
                <a:latin typeface="Arial" panose="020B0604020202020204" pitchFamily="34" charset="0"/>
                <a:ea typeface="ＭＳ Ｐゴシック" panose="020B0600070205080204" pitchFamily="34" charset="-128"/>
              </a:rPr>
              <a:t>Participatory form of entertainment whereas books, films, and theater are presentational forms.</a:t>
            </a:r>
          </a:p>
          <a:p>
            <a:r>
              <a:rPr lang="en-US" smtClean="0">
                <a:latin typeface="Arial" panose="020B0604020202020204" pitchFamily="34" charset="0"/>
                <a:ea typeface="ＭＳ Ｐゴシック" panose="020B0600070205080204" pitchFamily="34" charset="-128"/>
              </a:rPr>
              <a:t>Non-linear – each time you play a game, you can make different choices and have a different experience. </a:t>
            </a:r>
          </a:p>
          <a:p>
            <a:r>
              <a:rPr lang="en-US" smtClean="0">
                <a:latin typeface="Arial" panose="020B0604020202020204" pitchFamily="34" charset="0"/>
                <a:ea typeface="ＭＳ Ｐゴシック" panose="020B0600070205080204" pitchFamily="34" charset="-128"/>
              </a:rPr>
              <a:t>Play ultimately includes freedom to act and the freedom to choose how you act.</a:t>
            </a:r>
          </a:p>
          <a:p>
            <a:endParaRPr lang="en-US" smtClean="0">
              <a:latin typeface="Arial" panose="020B0604020202020204" pitchFamily="34" charset="0"/>
              <a:ea typeface="ＭＳ Ｐゴシック" panose="020B0600070205080204" pitchFamily="34" charset="-128"/>
            </a:endParaRPr>
          </a:p>
          <a:p>
            <a:r>
              <a:rPr lang="en-US" smtClean="0">
                <a:latin typeface="Arial" panose="020B0604020202020204" pitchFamily="34" charset="0"/>
                <a:ea typeface="ＭＳ Ｐゴシック" panose="020B0600070205080204" pitchFamily="34" charset="-128"/>
              </a:rPr>
              <a:t>The freedom is not unlimited. Your choices are constrained by rules, and this requires you to be clever, imaginative, or skillful in your play.</a:t>
            </a:r>
          </a:p>
          <a:p>
            <a:r>
              <a:rPr lang="en-US" smtClean="0">
                <a:latin typeface="Arial" panose="020B0604020202020204" pitchFamily="34" charset="0"/>
                <a:ea typeface="ＭＳ Ｐゴシック" panose="020B0600070205080204" pitchFamily="34" charset="-128"/>
              </a:rPr>
              <a:t>Fun</a:t>
            </a:r>
          </a:p>
          <a:p>
            <a:endParaRPr lang="en-US" smtClean="0">
              <a:latin typeface="Arial" panose="020B0604020202020204" pitchFamily="34" charset="0"/>
              <a:ea typeface="ＭＳ Ｐゴシック" panose="020B0600070205080204" pitchFamily="34" charset="-128"/>
            </a:endParaRPr>
          </a:p>
          <a:p>
            <a:r>
              <a:rPr lang="en-US" smtClean="0">
                <a:latin typeface="Arial" panose="020B0604020202020204" pitchFamily="34" charset="0"/>
                <a:ea typeface="ＭＳ Ｐゴシック" panose="020B0600070205080204" pitchFamily="34" charset="-128"/>
              </a:rPr>
              <a:t>Goal: </a:t>
            </a:r>
          </a:p>
          <a:p>
            <a:r>
              <a:rPr lang="en-US" smtClean="0">
                <a:latin typeface="Arial" panose="020B0604020202020204" pitchFamily="34" charset="0"/>
                <a:ea typeface="ＭＳ Ｐゴシック" panose="020B0600070205080204" pitchFamily="34" charset="-128"/>
              </a:rPr>
              <a:t>Must have one or more goals.</a:t>
            </a:r>
          </a:p>
          <a:p>
            <a:r>
              <a:rPr lang="en-US" smtClean="0">
                <a:latin typeface="Arial" panose="020B0604020202020204" pitchFamily="34" charset="0"/>
                <a:ea typeface="ＭＳ Ｐゴシック" panose="020B0600070205080204" pitchFamily="34" charset="-128"/>
              </a:rPr>
              <a:t>As you know: goalless play is not the same as game play.</a:t>
            </a:r>
          </a:p>
          <a:p>
            <a:r>
              <a:rPr lang="en-US" smtClean="0">
                <a:latin typeface="Arial" panose="020B0604020202020204" pitchFamily="34" charset="0"/>
                <a:ea typeface="ＭＳ Ｐゴシック" panose="020B0600070205080204" pitchFamily="34" charset="-128"/>
              </a:rPr>
              <a:t>Even creative and noncompetitive play has a goal: creation.</a:t>
            </a:r>
          </a:p>
          <a:p>
            <a:endParaRPr lang="en-US" smtClean="0">
              <a:latin typeface="Arial" panose="020B0604020202020204" pitchFamily="34" charset="0"/>
              <a:ea typeface="ＭＳ Ｐゴシック" panose="020B0600070205080204" pitchFamily="34" charset="-128"/>
            </a:endParaRPr>
          </a:p>
          <a:p>
            <a:r>
              <a:rPr lang="en-US" smtClean="0">
                <a:latin typeface="Arial" panose="020B0604020202020204" pitchFamily="34" charset="0"/>
                <a:ea typeface="ＭＳ Ｐゴシック" panose="020B0600070205080204" pitchFamily="34" charset="-128"/>
              </a:rPr>
              <a:t>The output may be not quantifiable. (collaborative drawing)</a:t>
            </a:r>
          </a:p>
          <a:p>
            <a:r>
              <a:rPr lang="en-US" smtClean="0">
                <a:latin typeface="Arial" panose="020B0604020202020204" pitchFamily="34" charset="0"/>
                <a:ea typeface="ＭＳ Ｐゴシック" panose="020B0600070205080204" pitchFamily="34" charset="-128"/>
              </a:rPr>
              <a:t>The object of SimCity is it build and manage a city without going bankrupt, and as long as one does not go bankrupt the game continues indefinitely without any outcome.</a:t>
            </a:r>
          </a:p>
          <a:p>
            <a:endParaRPr lang="en-US" smtClean="0">
              <a:latin typeface="Arial" panose="020B0604020202020204" pitchFamily="34" charset="0"/>
              <a:ea typeface="ＭＳ Ｐゴシック" panose="020B0600070205080204" pitchFamily="34" charset="-128"/>
            </a:endParaRPr>
          </a:p>
          <a:p>
            <a:r>
              <a:rPr lang="en-US" smtClean="0">
                <a:latin typeface="Arial" panose="020B0604020202020204" pitchFamily="34" charset="0"/>
                <a:ea typeface="ＭＳ Ｐゴシック" panose="020B0600070205080204" pitchFamily="34" charset="-128"/>
              </a:rPr>
              <a:t>The goal must be nontrivial because a game must include some element of challenge.</a:t>
            </a:r>
          </a:p>
          <a:p>
            <a:r>
              <a:rPr lang="en-US" smtClean="0">
                <a:latin typeface="Arial" panose="020B0604020202020204" pitchFamily="34" charset="0"/>
                <a:ea typeface="ＭＳ Ｐゴシック" panose="020B0600070205080204" pitchFamily="34" charset="-128"/>
              </a:rPr>
              <a:t>Rules of victory condition, termination condition, loss condition.</a:t>
            </a: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C23BD6F-A4B5-4E3B-A758-6F3167E77D3F}" type="slidenum">
              <a:rPr lang="en-CA" sz="1300" i="0" smtClean="0"/>
              <a:pPr/>
              <a:t>11</a:t>
            </a:fld>
            <a:endParaRPr lang="en-CA" sz="1300" i="0" smtClean="0"/>
          </a:p>
        </p:txBody>
      </p:sp>
    </p:spTree>
    <p:extLst>
      <p:ext uri="{BB962C8B-B14F-4D97-AF65-F5344CB8AC3E}">
        <p14:creationId xmlns:p14="http://schemas.microsoft.com/office/powerpoint/2010/main" val="1226891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D34EB44-4E65-4A1A-A736-EBB33EFAC8B5}" type="slidenum">
              <a:rPr lang="en-US" sz="1300" i="0" smtClean="0"/>
              <a:pPr/>
              <a:t>12</a:t>
            </a:fld>
            <a:endParaRPr lang="en-US" sz="1300" i="0"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anose="020B0604020202020204" pitchFamily="34" charset="0"/>
                <a:ea typeface="ＭＳ Ｐゴシック" panose="020B0600070205080204" pitchFamily="34" charset="-128"/>
              </a:rPr>
              <a:t>Actions that can be made while playing are limited by the rules.</a:t>
            </a:r>
          </a:p>
        </p:txBody>
      </p:sp>
    </p:spTree>
    <p:extLst>
      <p:ext uri="{BB962C8B-B14F-4D97-AF65-F5344CB8AC3E}">
        <p14:creationId xmlns:p14="http://schemas.microsoft.com/office/powerpoint/2010/main" val="278662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smtClean="0">
              <a:latin typeface="Arial" panose="020B0604020202020204" pitchFamily="34" charset="0"/>
              <a:ea typeface="ＭＳ Ｐゴシック" panose="020B0600070205080204" pitchFamily="34" charset="-128"/>
            </a:endParaRP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AD4347B-142A-40A8-8E17-44FB9C6152AF}" type="slidenum">
              <a:rPr lang="en-US" sz="1300" i="0" smtClean="0"/>
              <a:pPr/>
              <a:t>34</a:t>
            </a:fld>
            <a:endParaRPr lang="en-US" sz="1300" i="0" smtClean="0"/>
          </a:p>
        </p:txBody>
      </p:sp>
    </p:spTree>
    <p:extLst>
      <p:ext uri="{BB962C8B-B14F-4D97-AF65-F5344CB8AC3E}">
        <p14:creationId xmlns:p14="http://schemas.microsoft.com/office/powerpoint/2010/main" val="114222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smtClean="0">
              <a:latin typeface="Arial" panose="020B0604020202020204" pitchFamily="34" charset="0"/>
              <a:ea typeface="ＭＳ Ｐゴシック" panose="020B0600070205080204" pitchFamily="34" charset="-128"/>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i="1">
                <a:solidFill>
                  <a:schemeClr val="tx1"/>
                </a:solidFill>
                <a:latin typeface="Arial" panose="020B0604020202020204" pitchFamily="34" charset="0"/>
                <a:ea typeface="ＭＳ Ｐゴシック" panose="020B0600070205080204" pitchFamily="34" charset="-128"/>
              </a:defRPr>
            </a:lvl1pPr>
            <a:lvl2pPr marL="742950" indent="-285750" defTabSz="966788">
              <a:defRPr sz="2400" i="1">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i="1">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i="1">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i="1">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655D251D-8527-42EE-8824-C71CB7BD5A0C}" type="slidenum">
              <a:rPr lang="en-US" sz="1300" i="0" smtClean="0"/>
              <a:pPr/>
              <a:t>36</a:t>
            </a:fld>
            <a:endParaRPr lang="en-US" sz="1300" i="0" smtClean="0"/>
          </a:p>
        </p:txBody>
      </p:sp>
    </p:spTree>
    <p:extLst>
      <p:ext uri="{BB962C8B-B14F-4D97-AF65-F5344CB8AC3E}">
        <p14:creationId xmlns:p14="http://schemas.microsoft.com/office/powerpoint/2010/main" val="249535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latin typeface="Arial" charset="0"/>
                <a:ea typeface="ＭＳ Ｐゴシック" pitchFamily="-107" charset="-128"/>
                <a:cs typeface="+mn-cs"/>
              </a:defRPr>
            </a:lvl1pPr>
          </a:lstStyle>
          <a:p>
            <a:pPr>
              <a:defRPr/>
            </a:pPr>
            <a:fld id="{E9BB0D7F-D870-49D0-84AB-93628C36FCC2}" type="datetime1">
              <a:rPr lang="en-US"/>
              <a:pPr>
                <a:defRPr/>
              </a:pPr>
              <a:t>8/24/2015</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sz="1400">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F39C62B4-907C-4075-A4BD-7A45BD977950}" type="slidenum">
              <a:rPr lang="en-US"/>
              <a:pPr>
                <a:defRPr/>
              </a:pPr>
              <a:t>‹#›</a:t>
            </a:fld>
            <a:endParaRPr lang="en-US"/>
          </a:p>
        </p:txBody>
      </p:sp>
    </p:spTree>
    <p:extLst>
      <p:ext uri="{BB962C8B-B14F-4D97-AF65-F5344CB8AC3E}">
        <p14:creationId xmlns:p14="http://schemas.microsoft.com/office/powerpoint/2010/main" val="1677236715"/>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508A034-5B7B-4B59-BED6-D974F5F7B995}" type="datetime1">
              <a:rPr lang="en-US"/>
              <a:pPr>
                <a:defRPr/>
              </a:pPr>
              <a:t>8/24/2015</a:t>
            </a:fld>
            <a:endParaRPr lang="en-US" sz="110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3DFFE84-F174-4BB5-855A-D64F621F0DA8}" type="slidenum">
              <a:rPr lang="en-US"/>
              <a:pPr>
                <a:defRPr/>
              </a:pPr>
              <a:t>‹#›</a:t>
            </a:fld>
            <a:endParaRPr lang="en-US"/>
          </a:p>
        </p:txBody>
      </p:sp>
    </p:spTree>
    <p:extLst>
      <p:ext uri="{BB962C8B-B14F-4D97-AF65-F5344CB8AC3E}">
        <p14:creationId xmlns:p14="http://schemas.microsoft.com/office/powerpoint/2010/main" val="3473503602"/>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367B5E10-3B99-47B5-9A3B-861D4E9196EC}" type="datetime1">
              <a:rPr lang="en-US"/>
              <a:pPr>
                <a:defRPr/>
              </a:pPr>
              <a:t>8/24/2015</a:t>
            </a:fld>
            <a:endParaRPr lang="en-US" sz="1100"/>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9ACBB5A3-EC64-4200-9C8C-FEF0DDACAE5D}" type="slidenum">
              <a:rPr lang="en-US"/>
              <a:pPr>
                <a:defRPr/>
              </a:pPr>
              <a:t>‹#›</a:t>
            </a:fld>
            <a:endParaRPr lang="en-US"/>
          </a:p>
        </p:txBody>
      </p:sp>
    </p:spTree>
    <p:extLst>
      <p:ext uri="{BB962C8B-B14F-4D97-AF65-F5344CB8AC3E}">
        <p14:creationId xmlns:p14="http://schemas.microsoft.com/office/powerpoint/2010/main" val="2611877734"/>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lvl2pPr>
              <a:defRPr>
                <a:solidFill>
                  <a:schemeClr val="accent6">
                    <a:lumMod val="50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3"/>
          <p:cNvSpPr>
            <a:spLocks noGrp="1"/>
          </p:cNvSpPr>
          <p:nvPr>
            <p:ph type="dt" sz="half" idx="10"/>
          </p:nvPr>
        </p:nvSpPr>
        <p:spPr/>
        <p:txBody>
          <a:bodyPr/>
          <a:lstStyle>
            <a:lvl1pPr>
              <a:defRPr/>
            </a:lvl1pPr>
          </a:lstStyle>
          <a:p>
            <a:pPr>
              <a:defRPr/>
            </a:pPr>
            <a:fld id="{DAE401BC-BC17-428E-88BA-EC9DFDC97B14}" type="datetime1">
              <a:rPr lang="en-US"/>
              <a:pPr>
                <a:defRPr/>
              </a:pPr>
              <a:t>8/24/2015</a:t>
            </a:fld>
            <a:endParaRPr lang="en-US" sz="110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C881C447-E9FB-4119-86DA-82743E0C922B}" type="slidenum">
              <a:rPr lang="en-US"/>
              <a:pPr>
                <a:defRPr/>
              </a:pPr>
              <a:t>‹#›</a:t>
            </a:fld>
            <a:endParaRPr lang="en-US"/>
          </a:p>
        </p:txBody>
      </p:sp>
    </p:spTree>
    <p:extLst>
      <p:ext uri="{BB962C8B-B14F-4D97-AF65-F5344CB8AC3E}">
        <p14:creationId xmlns:p14="http://schemas.microsoft.com/office/powerpoint/2010/main" val="3126815576"/>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pPr>
              <a:defRPr/>
            </a:pPr>
            <a:fld id="{91F8EFCF-B897-4A3B-B97C-70B7C48E1944}" type="datetime1">
              <a:rPr lang="en-US"/>
              <a:pPr>
                <a:defRPr/>
              </a:pPr>
              <a:t>8/24/2015</a:t>
            </a:fld>
            <a:endParaRPr lang="en-US" sz="1100"/>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0AFE3775-CB6B-4DE4-A767-17375F5F92DD}"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09153572"/>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a:lstStyle>
            <a:lvl1pPr>
              <a:defRPr/>
            </a:lvl1pPr>
          </a:lstStyle>
          <a:p>
            <a:pPr>
              <a:defRPr/>
            </a:pPr>
            <a:fld id="{604C0188-37BC-4F8F-835B-52D05F6AB349}" type="datetime1">
              <a:rPr lang="en-US"/>
              <a:pPr>
                <a:defRPr/>
              </a:pPr>
              <a:t>8/24/2015</a:t>
            </a:fld>
            <a:endParaRPr lang="en-US" sz="1100"/>
          </a:p>
        </p:txBody>
      </p:sp>
      <p:sp>
        <p:nvSpPr>
          <p:cNvPr id="6" name="Slide Number Placeholder 9"/>
          <p:cNvSpPr>
            <a:spLocks noGrp="1"/>
          </p:cNvSpPr>
          <p:nvPr>
            <p:ph type="sldNum" sz="quarter" idx="11"/>
          </p:nvPr>
        </p:nvSpPr>
        <p:spPr/>
        <p:txBody>
          <a:bodyPr/>
          <a:lstStyle>
            <a:lvl1pPr>
              <a:defRPr/>
            </a:lvl1pPr>
          </a:lstStyle>
          <a:p>
            <a:pPr>
              <a:defRPr/>
            </a:pPr>
            <a:fld id="{8CD37DD1-99D3-47AA-8E28-69B5C6DFFF01}"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798434524"/>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a:lstStyle>
            <a:lvl1pPr>
              <a:defRPr/>
            </a:lvl1pPr>
          </a:lstStyle>
          <a:p>
            <a:pPr>
              <a:defRPr/>
            </a:pPr>
            <a:fld id="{803DDF0F-CDB7-46BB-8272-D79016DBAFFC}" type="datetime1">
              <a:rPr lang="en-US"/>
              <a:pPr>
                <a:defRPr/>
              </a:pPr>
              <a:t>8/24/2015</a:t>
            </a:fld>
            <a:endParaRPr lang="en-US" sz="1100"/>
          </a:p>
        </p:txBody>
      </p:sp>
      <p:sp>
        <p:nvSpPr>
          <p:cNvPr id="8" name="Slide Number Placeholder 11"/>
          <p:cNvSpPr>
            <a:spLocks noGrp="1"/>
          </p:cNvSpPr>
          <p:nvPr>
            <p:ph type="sldNum" sz="quarter" idx="11"/>
          </p:nvPr>
        </p:nvSpPr>
        <p:spPr/>
        <p:txBody>
          <a:bodyPr/>
          <a:lstStyle>
            <a:lvl1pPr>
              <a:defRPr/>
            </a:lvl1pPr>
          </a:lstStyle>
          <a:p>
            <a:pPr>
              <a:defRPr/>
            </a:pPr>
            <a:fld id="{FD5741DE-689D-43BD-9E72-FE3663DD7BE3}"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1645339208"/>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600070CC-3A48-40BF-B567-15A8CBE6D69B}" type="datetime1">
              <a:rPr lang="en-US"/>
              <a:pPr>
                <a:defRPr/>
              </a:pPr>
              <a:t>8/24/2015</a:t>
            </a:fld>
            <a:endParaRPr lang="en-US" sz="110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67ADF48A-602E-4BAC-880C-4A47A78FCE36}" type="slidenum">
              <a:rPr lang="en-US"/>
              <a:pPr>
                <a:defRPr/>
              </a:pPr>
              <a:t>‹#›</a:t>
            </a:fld>
            <a:endParaRPr lang="en-US"/>
          </a:p>
        </p:txBody>
      </p:sp>
    </p:spTree>
    <p:extLst>
      <p:ext uri="{BB962C8B-B14F-4D97-AF65-F5344CB8AC3E}">
        <p14:creationId xmlns:p14="http://schemas.microsoft.com/office/powerpoint/2010/main" val="2779602046"/>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F34042A3-D601-493C-962D-DB3F4A11409E}" type="datetime1">
              <a:rPr lang="en-US"/>
              <a:pPr>
                <a:defRPr/>
              </a:pPr>
              <a:t>8/24/2015</a:t>
            </a:fld>
            <a:endParaRPr lang="en-US" sz="110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3E46848-E938-4B29-9B6D-A98E1D150E4E}" type="slidenum">
              <a:rPr lang="en-US"/>
              <a:pPr>
                <a:defRPr/>
              </a:pPr>
              <a:t>‹#›</a:t>
            </a:fld>
            <a:endParaRPr lang="en-US"/>
          </a:p>
        </p:txBody>
      </p:sp>
    </p:spTree>
    <p:extLst>
      <p:ext uri="{BB962C8B-B14F-4D97-AF65-F5344CB8AC3E}">
        <p14:creationId xmlns:p14="http://schemas.microsoft.com/office/powerpoint/2010/main" val="1187498159"/>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F4191873-B69F-47C4-9BD0-FF1BFF510144}" type="datetime1">
              <a:rPr lang="en-US"/>
              <a:pPr>
                <a:defRPr/>
              </a:pPr>
              <a:t>8/24/2015</a:t>
            </a:fld>
            <a:endParaRPr lang="en-US" sz="1100"/>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8482B662-F9CC-4426-891D-719C19901AFF}" type="slidenum">
              <a:rPr lang="en-US"/>
              <a:pPr>
                <a:defRPr/>
              </a:pPr>
              <a:t>‹#›</a:t>
            </a:fld>
            <a:endParaRPr lang="en-US"/>
          </a:p>
        </p:txBody>
      </p:sp>
    </p:spTree>
    <p:extLst>
      <p:ext uri="{BB962C8B-B14F-4D97-AF65-F5344CB8AC3E}">
        <p14:creationId xmlns:p14="http://schemas.microsoft.com/office/powerpoint/2010/main" val="1207550046"/>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defRPr/>
            </a:lvl1pPr>
          </a:lstStyle>
          <a:p>
            <a:pPr>
              <a:defRPr/>
            </a:pPr>
            <a:fld id="{756AC821-FE79-4D8F-BFAD-05A4F828A5FB}" type="datetime1">
              <a:rPr lang="en-US"/>
              <a:pPr>
                <a:defRPr/>
              </a:pPr>
              <a:t>8/24/2015</a:t>
            </a:fld>
            <a:endParaRPr lang="en-US" sz="1100"/>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814AFDF9-6474-4B28-AAD1-46A09BD9F93D}"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extLst>
      <p:ext uri="{BB962C8B-B14F-4D97-AF65-F5344CB8AC3E}">
        <p14:creationId xmlns:p14="http://schemas.microsoft.com/office/powerpoint/2010/main" val="1927430415"/>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a:solidFill>
                  <a:schemeClr val="tx2"/>
                </a:solidFill>
                <a:latin typeface="Arial" pitchFamily="34" charset="0"/>
                <a:ea typeface="ＭＳ Ｐゴシック" charset="-128"/>
              </a:defRPr>
            </a:lvl1pPr>
          </a:lstStyle>
          <a:p>
            <a:pPr>
              <a:defRPr/>
            </a:pPr>
            <a:fld id="{8DF9883E-1A9E-4636-9852-194F637D2B3B}" type="datetime1">
              <a:rPr lang="en-US"/>
              <a:pPr>
                <a:defRPr/>
              </a:pPr>
              <a:t>8/24/2015</a:t>
            </a:fld>
            <a:endParaRPr lang="en-US" sz="1100"/>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100">
                <a:solidFill>
                  <a:schemeClr val="tx2"/>
                </a:solidFill>
                <a:latin typeface="Arial" charset="0"/>
                <a:ea typeface="ＭＳ Ｐゴシック" pitchFamily="-107" charset="-128"/>
                <a:cs typeface="+mn-cs"/>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defRPr>
            </a:lvl1pPr>
          </a:lstStyle>
          <a:p>
            <a:pPr>
              <a:defRPr/>
            </a:pPr>
            <a:fld id="{ACE11523-B0E5-4AE3-B0CC-9B95CB08C4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15" r:id="rId1"/>
    <p:sldLayoutId id="2147484211" r:id="rId2"/>
    <p:sldLayoutId id="2147484216" r:id="rId3"/>
    <p:sldLayoutId id="2147484217" r:id="rId4"/>
    <p:sldLayoutId id="2147484218" r:id="rId5"/>
    <p:sldLayoutId id="2147484212" r:id="rId6"/>
    <p:sldLayoutId id="2147484219" r:id="rId7"/>
    <p:sldLayoutId id="2147484213" r:id="rId8"/>
    <p:sldLayoutId id="2147484220" r:id="rId9"/>
    <p:sldLayoutId id="2147484214" r:id="rId10"/>
    <p:sldLayoutId id="2147484221" r:id="rId11"/>
  </p:sldLayoutIdLst>
  <p:transition>
    <p:fade thruBlk="1"/>
  </p:transition>
  <p:timing>
    <p:tnLst>
      <p:par>
        <p:cTn id="1" dur="indefinite" restart="never" nodeType="tmRoot"/>
      </p:par>
    </p:tnLst>
  </p:timing>
  <p:hf sldNum="0" hdr="0" dt="0"/>
  <p:txStyles>
    <p:titleStyle>
      <a:lvl1pPr algn="l" rtl="0" eaLnBrk="0" fontAlgn="base" hangingPunct="0">
        <a:spcBef>
          <a:spcPct val="0"/>
        </a:spcBef>
        <a:spcAft>
          <a:spcPct val="0"/>
        </a:spcAft>
        <a:defRPr sz="3600" kern="1200">
          <a:solidFill>
            <a:schemeClr val="tx2"/>
          </a:solidFill>
          <a:latin typeface="+mj-lt"/>
          <a:ea typeface="ＭＳ Ｐゴシック" pitchFamily="27" charset="-128"/>
          <a:cs typeface="ＭＳ Ｐゴシック" charset="0"/>
        </a:defRPr>
      </a:lvl1pPr>
      <a:lvl2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2pPr>
      <a:lvl3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3pPr>
      <a:lvl4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4pPr>
      <a:lvl5pPr algn="l" rtl="0" eaLnBrk="0" fontAlgn="base" hangingPunct="0">
        <a:spcBef>
          <a:spcPct val="0"/>
        </a:spcBef>
        <a:spcAft>
          <a:spcPct val="0"/>
        </a:spcAft>
        <a:defRPr sz="3600">
          <a:solidFill>
            <a:schemeClr val="tx2"/>
          </a:solidFill>
          <a:latin typeface="Tw Cen MT" pitchFamily="27" charset="-18"/>
          <a:ea typeface="ＭＳ Ｐゴシック" pitchFamily="27" charset="-128"/>
          <a:cs typeface="ＭＳ Ｐゴシック" charset="0"/>
        </a:defRPr>
      </a:lvl5pPr>
      <a:lvl6pPr marL="457200" algn="l" rtl="0" fontAlgn="base">
        <a:spcBef>
          <a:spcPct val="0"/>
        </a:spcBef>
        <a:spcAft>
          <a:spcPct val="0"/>
        </a:spcAft>
        <a:defRPr sz="4400">
          <a:solidFill>
            <a:schemeClr val="tx2"/>
          </a:solidFill>
          <a:latin typeface="Tw Cen MT" pitchFamily="27" charset="-18"/>
        </a:defRPr>
      </a:lvl6pPr>
      <a:lvl7pPr marL="914400" algn="l" rtl="0" fontAlgn="base">
        <a:spcBef>
          <a:spcPct val="0"/>
        </a:spcBef>
        <a:spcAft>
          <a:spcPct val="0"/>
        </a:spcAft>
        <a:defRPr sz="4400">
          <a:solidFill>
            <a:schemeClr val="tx2"/>
          </a:solidFill>
          <a:latin typeface="Tw Cen MT" pitchFamily="27" charset="-18"/>
        </a:defRPr>
      </a:lvl7pPr>
      <a:lvl8pPr marL="1371600" algn="l" rtl="0" fontAlgn="base">
        <a:spcBef>
          <a:spcPct val="0"/>
        </a:spcBef>
        <a:spcAft>
          <a:spcPct val="0"/>
        </a:spcAft>
        <a:defRPr sz="4400">
          <a:solidFill>
            <a:schemeClr val="tx2"/>
          </a:solidFill>
          <a:latin typeface="Tw Cen MT" pitchFamily="27" charset="-18"/>
        </a:defRPr>
      </a:lvl8pPr>
      <a:lvl9pPr marL="1828800" algn="l" rtl="0" fontAlgn="base">
        <a:spcBef>
          <a:spcPct val="0"/>
        </a:spcBef>
        <a:spcAft>
          <a:spcPct val="0"/>
        </a:spcAft>
        <a:defRPr sz="4400">
          <a:solidFill>
            <a:schemeClr val="tx2"/>
          </a:solidFill>
          <a:latin typeface="Tw Cen MT" pitchFamily="27" charset="-18"/>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800" kern="1200">
          <a:solidFill>
            <a:schemeClr val="tx1"/>
          </a:solidFill>
          <a:latin typeface="+mn-lt"/>
          <a:ea typeface="ＭＳ Ｐゴシック" pitchFamily="27" charset="-128"/>
          <a:cs typeface="ＭＳ Ｐゴシック" charset="0"/>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400" kern="1200">
          <a:solidFill>
            <a:srgbClr val="0000FF"/>
          </a:solidFill>
          <a:latin typeface="+mn-lt"/>
          <a:ea typeface="ＭＳ Ｐゴシック" pitchFamily="27" charset="-128"/>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000" kern="1200">
          <a:solidFill>
            <a:schemeClr val="tx1"/>
          </a:solidFill>
          <a:latin typeface="+mn-lt"/>
          <a:ea typeface="ＭＳ Ｐゴシック" pitchFamily="27" charset="-128"/>
          <a:cs typeface="+mn-cs"/>
        </a:defRPr>
      </a:lvl3pPr>
      <a:lvl4pPr marL="1371600" indent="-228600" algn="l" rtl="0" eaLnBrk="0" fontAlgn="base" hangingPunct="0">
        <a:spcBef>
          <a:spcPts val="400"/>
        </a:spcBef>
        <a:spcAft>
          <a:spcPct val="0"/>
        </a:spcAft>
        <a:buClr>
          <a:srgbClr val="6BB1C9"/>
        </a:buClr>
        <a:buSzPct val="75000"/>
        <a:buFont typeface="Wingdings" panose="05000000000000000000" pitchFamily="2" charset="2"/>
        <a:buChar char=""/>
        <a:defRPr kern="1200">
          <a:solidFill>
            <a:schemeClr val="tx1"/>
          </a:solidFill>
          <a:latin typeface="+mn-lt"/>
          <a:ea typeface="ＭＳ Ｐゴシック" pitchFamily="27" charset="-128"/>
          <a:cs typeface="+mn-cs"/>
        </a:defRPr>
      </a:lvl4pPr>
      <a:lvl5pPr marL="1828800" indent="-228600" algn="l" rtl="0" eaLnBrk="0" fontAlgn="base" hangingPunct="0">
        <a:spcBef>
          <a:spcPts val="400"/>
        </a:spcBef>
        <a:spcAft>
          <a:spcPct val="0"/>
        </a:spcAft>
        <a:buClr>
          <a:srgbClr val="6585CF"/>
        </a:buClr>
        <a:buSzPct val="65000"/>
        <a:buFont typeface="Wingdings" panose="05000000000000000000" pitchFamily="2" charset="2"/>
        <a:buChar char=""/>
        <a:defRPr kern="1200">
          <a:solidFill>
            <a:schemeClr val="tx1"/>
          </a:solidFill>
          <a:latin typeface="+mn-lt"/>
          <a:ea typeface="ＭＳ Ｐゴシック" pitchFamily="27"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image" Target="../media/image37.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mailto:dahmed@uncc.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609600" y="1524000"/>
            <a:ext cx="7848600" cy="1289050"/>
          </a:xfrm>
        </p:spPr>
        <p:txBody>
          <a:bodyPr/>
          <a:lstStyle/>
          <a:p>
            <a:pPr eaLnBrk="1" hangingPunct="1"/>
            <a:r>
              <a:rPr lang="en-US" sz="2600" cap="none" smtClean="0">
                <a:ea typeface="ＭＳ Ｐゴシック" panose="020B0600070205080204" pitchFamily="34" charset="-128"/>
              </a:rPr>
              <a:t/>
            </a:r>
            <a:br>
              <a:rPr lang="en-US" sz="2600" cap="none" smtClean="0">
                <a:ea typeface="ＭＳ Ｐゴシック" panose="020B0600070205080204" pitchFamily="34" charset="-128"/>
              </a:rPr>
            </a:br>
            <a:endParaRPr lang="en-US" sz="3000" cap="none" smtClean="0">
              <a:ea typeface="ＭＳ Ｐゴシック" panose="020B0600070205080204" pitchFamily="34" charset="-128"/>
            </a:endParaRPr>
          </a:p>
        </p:txBody>
      </p:sp>
      <p:sp>
        <p:nvSpPr>
          <p:cNvPr id="10243" name="Rectangle 3"/>
          <p:cNvSpPr>
            <a:spLocks noGrp="1" noChangeArrowheads="1"/>
          </p:cNvSpPr>
          <p:nvPr>
            <p:ph type="subTitle" idx="1"/>
          </p:nvPr>
        </p:nvSpPr>
        <p:spPr>
          <a:xfrm>
            <a:off x="2362200" y="2438400"/>
            <a:ext cx="6400800" cy="3130550"/>
          </a:xfrm>
        </p:spPr>
        <p:txBody>
          <a:bodyPr/>
          <a:lstStyle/>
          <a:p>
            <a:pPr eaLnBrk="1" hangingPunct="1">
              <a:lnSpc>
                <a:spcPct val="110000"/>
              </a:lnSpc>
              <a:spcBef>
                <a:spcPct val="0"/>
              </a:spcBef>
              <a:buClrTx/>
            </a:pPr>
            <a:r>
              <a:rPr lang="en-CA" sz="2400" dirty="0" smtClean="0">
                <a:solidFill>
                  <a:schemeClr val="tx1"/>
                </a:solidFill>
                <a:ea typeface="ＭＳ Ｐゴシック" panose="020B0600070205080204" pitchFamily="34" charset="-128"/>
              </a:rPr>
              <a:t>Introduction to Game Design and Development </a:t>
            </a:r>
          </a:p>
          <a:p>
            <a:pPr eaLnBrk="1" hangingPunct="1">
              <a:lnSpc>
                <a:spcPct val="110000"/>
              </a:lnSpc>
              <a:spcBef>
                <a:spcPct val="0"/>
              </a:spcBef>
              <a:buClrTx/>
            </a:pPr>
            <a:r>
              <a:rPr lang="en-CA" sz="1900" dirty="0" smtClean="0">
                <a:solidFill>
                  <a:schemeClr val="tx1"/>
                </a:solidFill>
                <a:ea typeface="ＭＳ Ｐゴシック" panose="020B0600070205080204" pitchFamily="34" charset="-128"/>
              </a:rPr>
              <a:t>ITCS 4230/5230</a:t>
            </a:r>
          </a:p>
          <a:p>
            <a:pPr eaLnBrk="1" hangingPunct="1">
              <a:lnSpc>
                <a:spcPct val="80000"/>
              </a:lnSpc>
            </a:pPr>
            <a:endParaRPr lang="en-US" sz="1900" dirty="0" smtClean="0">
              <a:solidFill>
                <a:schemeClr val="tx1"/>
              </a:solidFill>
              <a:ea typeface="ＭＳ Ｐゴシック" panose="020B0600070205080204" pitchFamily="34" charset="-128"/>
            </a:endParaRPr>
          </a:p>
          <a:p>
            <a:pPr eaLnBrk="1" hangingPunct="1">
              <a:lnSpc>
                <a:spcPct val="80000"/>
              </a:lnSpc>
            </a:pPr>
            <a:endParaRPr lang="en-US" sz="1900" dirty="0" smtClean="0">
              <a:solidFill>
                <a:schemeClr val="tx1"/>
              </a:solidFill>
              <a:ea typeface="ＭＳ Ｐゴシック" panose="020B0600070205080204" pitchFamily="34" charset="-128"/>
            </a:endParaRPr>
          </a:p>
          <a:p>
            <a:pPr eaLnBrk="1" hangingPunct="1">
              <a:lnSpc>
                <a:spcPct val="80000"/>
              </a:lnSpc>
            </a:pPr>
            <a:r>
              <a:rPr lang="en-US" sz="2000" dirty="0" smtClean="0">
                <a:solidFill>
                  <a:schemeClr val="tx1"/>
                </a:solidFill>
                <a:ea typeface="ＭＳ Ｐゴシック" panose="020B0600070205080204" pitchFamily="34" charset="-128"/>
              </a:rPr>
              <a:t>Dr. Dewan Tanvir Ahmed</a:t>
            </a:r>
          </a:p>
          <a:p>
            <a:pPr eaLnBrk="1" hangingPunct="1">
              <a:lnSpc>
                <a:spcPct val="80000"/>
              </a:lnSpc>
            </a:pPr>
            <a:r>
              <a:rPr lang="en-US" sz="1900" dirty="0" smtClean="0">
                <a:solidFill>
                  <a:schemeClr val="tx1"/>
                </a:solidFill>
                <a:ea typeface="ＭＳ Ｐゴシック" panose="020B0600070205080204" pitchFamily="34" charset="-128"/>
              </a:rPr>
              <a:t>Department of Computer Science</a:t>
            </a:r>
          </a:p>
          <a:p>
            <a:pPr eaLnBrk="1" hangingPunct="1">
              <a:lnSpc>
                <a:spcPct val="80000"/>
              </a:lnSpc>
            </a:pPr>
            <a:r>
              <a:rPr lang="en-US" sz="1900" dirty="0" smtClean="0">
                <a:solidFill>
                  <a:schemeClr val="tx1"/>
                </a:solidFill>
                <a:ea typeface="ＭＳ Ｐゴシック" panose="020B0600070205080204" pitchFamily="34" charset="-128"/>
              </a:rPr>
              <a:t>University of North Carolina at Charlotte</a:t>
            </a:r>
          </a:p>
        </p:txBody>
      </p:sp>
      <p:sp>
        <p:nvSpPr>
          <p:cNvPr id="10244" name="Rectangle 4"/>
          <p:cNvSpPr>
            <a:spLocks noChangeArrowheads="1"/>
          </p:cNvSpPr>
          <p:nvPr/>
        </p:nvSpPr>
        <p:spPr bwMode="auto">
          <a:xfrm>
            <a:off x="609600" y="304800"/>
            <a:ext cx="7772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sz="4000" i="0"/>
          </a:p>
        </p:txBody>
      </p:sp>
      <p:sp>
        <p:nvSpPr>
          <p:cNvPr id="10245" name="Rectangle 8"/>
          <p:cNvSpPr>
            <a:spLocks noChangeArrowheads="1"/>
          </p:cNvSpPr>
          <p:nvPr/>
        </p:nvSpPr>
        <p:spPr bwMode="auto">
          <a:xfrm>
            <a:off x="2362200" y="1617663"/>
            <a:ext cx="6019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r>
              <a:rPr lang="en-US" sz="3200" i="0" dirty="0"/>
              <a:t>Course Overview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1188" y="228600"/>
            <a:ext cx="8153400" cy="990600"/>
          </a:xfrm>
        </p:spPr>
        <p:txBody>
          <a:bodyPr/>
          <a:lstStyle/>
          <a:p>
            <a:r>
              <a:rPr lang="en-US" smtClean="0">
                <a:ea typeface="ＭＳ Ｐゴシック" panose="020B0600070205080204" pitchFamily="34" charset="-128"/>
              </a:rPr>
              <a:t>Definition of Game</a:t>
            </a:r>
            <a:endParaRPr lang="en-US" sz="3200" smtClean="0">
              <a:ea typeface="ＭＳ Ｐゴシック" panose="020B0600070205080204" pitchFamily="34" charset="-128"/>
            </a:endParaRPr>
          </a:p>
        </p:txBody>
      </p:sp>
      <p:sp>
        <p:nvSpPr>
          <p:cNvPr id="68611" name="Rectangle 3"/>
          <p:cNvSpPr>
            <a:spLocks noGrp="1" noChangeArrowheads="1"/>
          </p:cNvSpPr>
          <p:nvPr>
            <p:ph type="body" idx="1"/>
          </p:nvPr>
        </p:nvSpPr>
        <p:spPr>
          <a:xfrm>
            <a:off x="611188" y="1628775"/>
            <a:ext cx="8343900" cy="4503738"/>
          </a:xfrm>
        </p:spPr>
        <p:txBody>
          <a:bodyPr/>
          <a:lstStyle/>
          <a:p>
            <a:pPr>
              <a:defRPr/>
            </a:pPr>
            <a:r>
              <a:rPr lang="en-US" sz="2400" b="1" dirty="0" smtClean="0">
                <a:solidFill>
                  <a:srgbClr val="003399"/>
                </a:solidFill>
              </a:rPr>
              <a:t>Definition - </a:t>
            </a:r>
            <a:r>
              <a:rPr lang="en-US" sz="2400" dirty="0" smtClean="0">
                <a:solidFill>
                  <a:srgbClr val="003399"/>
                </a:solidFill>
              </a:rPr>
              <a:t>A game is a type of activity, conducted in the context of a pretended reality, in which the participants try to achieve at least one arbitrary, nontrivial goal by acting in accordance with rules</a:t>
            </a:r>
            <a:r>
              <a:rPr lang="en-US" sz="2400" b="1" i="1" dirty="0" smtClean="0">
                <a:solidFill>
                  <a:srgbClr val="003399"/>
                </a:solidFill>
              </a:rPr>
              <a:t>.</a:t>
            </a:r>
          </a:p>
          <a:p>
            <a:pPr>
              <a:defRPr/>
            </a:pPr>
            <a:endParaRPr lang="en-US" dirty="0" smtClean="0"/>
          </a:p>
          <a:p>
            <a:pPr>
              <a:defRPr/>
            </a:pPr>
            <a:r>
              <a:rPr lang="en-US" dirty="0" smtClean="0"/>
              <a:t>A </a:t>
            </a:r>
            <a:r>
              <a:rPr lang="en-US" dirty="0"/>
              <a:t>game must include</a:t>
            </a:r>
          </a:p>
          <a:p>
            <a:pPr lvl="1">
              <a:defRPr/>
            </a:pPr>
            <a:r>
              <a:rPr lang="en-US" dirty="0"/>
              <a:t>Play activity</a:t>
            </a:r>
          </a:p>
          <a:p>
            <a:pPr lvl="1">
              <a:defRPr/>
            </a:pPr>
            <a:r>
              <a:rPr lang="en-US" dirty="0"/>
              <a:t>Pretended reality</a:t>
            </a:r>
          </a:p>
          <a:p>
            <a:pPr lvl="1">
              <a:defRPr/>
            </a:pPr>
            <a:r>
              <a:rPr lang="en-US" dirty="0"/>
              <a:t>A nontrivial goal</a:t>
            </a:r>
          </a:p>
          <a:p>
            <a:pPr lvl="1">
              <a:defRPr/>
            </a:pPr>
            <a:r>
              <a:rPr lang="en-US" dirty="0"/>
              <a:t>Rules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852738"/>
            <a:ext cx="4003675"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Essential Elements of a Game</a:t>
            </a:r>
          </a:p>
        </p:txBody>
      </p:sp>
      <p:sp>
        <p:nvSpPr>
          <p:cNvPr id="15364" name="Text Box 3"/>
          <p:cNvSpPr txBox="1">
            <a:spLocks noChangeArrowheads="1"/>
          </p:cNvSpPr>
          <p:nvPr/>
        </p:nvSpPr>
        <p:spPr bwMode="auto">
          <a:xfrm>
            <a:off x="1200150" y="1657350"/>
            <a:ext cx="2809875" cy="1471613"/>
          </a:xfrm>
          <a:prstGeom prst="rect">
            <a:avLst/>
          </a:prstGeom>
          <a:solidFill>
            <a:schemeClr val="accent4">
              <a:lumMod val="40000"/>
              <a:lumOff val="60000"/>
            </a:schemeClr>
          </a:solidFill>
          <a:ln w="38100">
            <a:solidFill>
              <a:schemeClr val="bg2"/>
            </a:solidFill>
            <a:miter lim="800000"/>
            <a:headEnd/>
            <a:tailEnd/>
          </a:ln>
          <a:extLst/>
        </p:spPr>
        <p:txBody>
          <a:bodyPr>
            <a:spAutoFit/>
          </a:bodyPr>
          <a:lstStyle>
            <a:lvl1pPr eaLnBrk="0" hangingPunct="0">
              <a:defRPr kumimoji="1" sz="2400">
                <a:solidFill>
                  <a:schemeClr val="tx1"/>
                </a:solidFill>
                <a:latin typeface="Tahoma" pitchFamily="34" charset="0"/>
                <a:cs typeface="Times New Roman" pitchFamily="18" charset="0"/>
              </a:defRPr>
            </a:lvl1pPr>
            <a:lvl2pPr marL="742950" indent="-285750" eaLnBrk="0" hangingPunct="0">
              <a:defRPr kumimoji="1" sz="2400">
                <a:solidFill>
                  <a:schemeClr val="tx1"/>
                </a:solidFill>
                <a:latin typeface="Tahoma" pitchFamily="34" charset="0"/>
                <a:cs typeface="Times New Roman" pitchFamily="18" charset="0"/>
              </a:defRPr>
            </a:lvl2pPr>
            <a:lvl3pPr marL="1143000" indent="-228600" eaLnBrk="0" hangingPunct="0">
              <a:defRPr kumimoji="1" sz="2400">
                <a:solidFill>
                  <a:schemeClr val="tx1"/>
                </a:solidFill>
                <a:latin typeface="Tahoma" pitchFamily="34" charset="0"/>
                <a:cs typeface="Times New Roman" pitchFamily="18" charset="0"/>
              </a:defRPr>
            </a:lvl3pPr>
            <a:lvl4pPr marL="1600200" indent="-228600" eaLnBrk="0" hangingPunct="0">
              <a:defRPr kumimoji="1" sz="2400">
                <a:solidFill>
                  <a:schemeClr val="tx1"/>
                </a:solidFill>
                <a:latin typeface="Tahoma" pitchFamily="34" charset="0"/>
                <a:cs typeface="Times New Roman" pitchFamily="18" charset="0"/>
              </a:defRPr>
            </a:lvl4pPr>
            <a:lvl5pPr marL="2057400" indent="-228600" eaLnBrk="0" hangingPunct="0">
              <a:defRPr kumimoji="1" sz="24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9pPr>
          </a:lstStyle>
          <a:p>
            <a:pPr algn="ctr" eaLnBrk="1" hangingPunct="1">
              <a:defRPr/>
            </a:pPr>
            <a:r>
              <a:rPr kumimoji="0" lang="en-US" sz="2800" i="0" dirty="0">
                <a:latin typeface="Arial" charset="0"/>
              </a:rPr>
              <a:t>Play</a:t>
            </a:r>
          </a:p>
          <a:p>
            <a:pPr algn="ctr" eaLnBrk="1" hangingPunct="1">
              <a:defRPr/>
            </a:pPr>
            <a:r>
              <a:rPr kumimoji="0" lang="en-US" sz="2000" i="0" dirty="0">
                <a:latin typeface="Arial" charset="0"/>
              </a:rPr>
              <a:t>Participatory</a:t>
            </a:r>
          </a:p>
          <a:p>
            <a:pPr algn="ctr" eaLnBrk="1" hangingPunct="1">
              <a:defRPr/>
            </a:pPr>
            <a:r>
              <a:rPr kumimoji="0" lang="en-US" sz="2000" i="0" dirty="0">
                <a:latin typeface="Arial" charset="0"/>
              </a:rPr>
              <a:t>Non-linear</a:t>
            </a:r>
          </a:p>
          <a:p>
            <a:pPr algn="ctr" eaLnBrk="1" hangingPunct="1">
              <a:defRPr/>
            </a:pPr>
            <a:r>
              <a:rPr kumimoji="0" lang="en-US" sz="2000" i="0" dirty="0">
                <a:latin typeface="Arial" charset="0"/>
              </a:rPr>
              <a:t>Fun</a:t>
            </a:r>
          </a:p>
        </p:txBody>
      </p:sp>
      <p:sp>
        <p:nvSpPr>
          <p:cNvPr id="21508" name="Text Box 4"/>
          <p:cNvSpPr txBox="1">
            <a:spLocks noChangeArrowheads="1"/>
          </p:cNvSpPr>
          <p:nvPr/>
        </p:nvSpPr>
        <p:spPr bwMode="auto">
          <a:xfrm>
            <a:off x="4597400" y="1655763"/>
            <a:ext cx="2803525" cy="1471612"/>
          </a:xfrm>
          <a:prstGeom prst="rect">
            <a:avLst/>
          </a:prstGeom>
          <a:solidFill>
            <a:srgbClr val="66FFFF"/>
          </a:solidFill>
          <a:ln w="38100">
            <a:solidFill>
              <a:schemeClr val="bg2"/>
            </a:solidFill>
            <a:miter lim="800000"/>
            <a:headEnd/>
            <a:tailEnd/>
          </a:ln>
        </p:spPr>
        <p:txBody>
          <a:bodyPr>
            <a:spAutoFit/>
          </a:bodyPr>
          <a:lstStyle>
            <a:lvl1pPr>
              <a:spcBef>
                <a:spcPts val="700"/>
              </a:spcBef>
              <a:buClr>
                <a:schemeClr val="accent2"/>
              </a:buClr>
              <a:buSzPct val="60000"/>
              <a:buFont typeface="Wingdings" panose="05000000000000000000" pitchFamily="2" charset="2"/>
              <a:buChar char=""/>
              <a:defRPr sz="28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400">
                <a:solidFill>
                  <a:srgbClr val="0000FF"/>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6BB1C9"/>
              </a:buClr>
              <a:buSzPct val="7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5pPr>
            <a:lvl6pPr marL="25146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6pPr>
            <a:lvl7pPr marL="29718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7pPr>
            <a:lvl8pPr marL="34290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8pPr>
            <a:lvl9pPr marL="38862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9pPr>
          </a:lstStyle>
          <a:p>
            <a:pPr algn="ctr" eaLnBrk="1" hangingPunct="1">
              <a:spcBef>
                <a:spcPct val="0"/>
              </a:spcBef>
              <a:buClrTx/>
              <a:buSzTx/>
              <a:buFontTx/>
              <a:buNone/>
            </a:pPr>
            <a:r>
              <a:rPr lang="en-US" i="0">
                <a:latin typeface="Arial" panose="020B0604020202020204" pitchFamily="34" charset="0"/>
                <a:cs typeface="Times New Roman" panose="02020603050405020304" pitchFamily="18" charset="0"/>
              </a:rPr>
              <a:t>Pretending</a:t>
            </a:r>
          </a:p>
          <a:p>
            <a:pPr algn="ctr" eaLnBrk="1" hangingPunct="1">
              <a:spcBef>
                <a:spcPct val="0"/>
              </a:spcBef>
              <a:buClrTx/>
              <a:buSzTx/>
              <a:buFontTx/>
              <a:buNone/>
            </a:pPr>
            <a:r>
              <a:rPr lang="en-US" sz="2000" i="0">
                <a:latin typeface="Arial" panose="020B0604020202020204" pitchFamily="34" charset="0"/>
                <a:cs typeface="Times New Roman" panose="02020603050405020304" pitchFamily="18" charset="0"/>
              </a:rPr>
              <a:t>Artificial </a:t>
            </a:r>
          </a:p>
          <a:p>
            <a:pPr algn="ctr" eaLnBrk="1" hangingPunct="1">
              <a:spcBef>
                <a:spcPct val="0"/>
              </a:spcBef>
              <a:buClrTx/>
              <a:buSzTx/>
              <a:buFontTx/>
              <a:buNone/>
            </a:pPr>
            <a:r>
              <a:rPr lang="en-US" sz="2000" i="0">
                <a:latin typeface="Arial" panose="020B0604020202020204" pitchFamily="34" charset="0"/>
                <a:cs typeface="Times New Roman" panose="02020603050405020304" pitchFamily="18" charset="0"/>
              </a:rPr>
              <a:t>importance</a:t>
            </a:r>
          </a:p>
          <a:p>
            <a:pPr algn="ctr" eaLnBrk="1" hangingPunct="1">
              <a:spcBef>
                <a:spcPct val="0"/>
              </a:spcBef>
              <a:buClrTx/>
              <a:buSzTx/>
              <a:buFontTx/>
              <a:buNone/>
            </a:pPr>
            <a:r>
              <a:rPr lang="en-US" sz="2000" i="0">
                <a:latin typeface="Arial" panose="020B0604020202020204" pitchFamily="34" charset="0"/>
                <a:cs typeface="Times New Roman" panose="02020603050405020304" pitchFamily="18" charset="0"/>
              </a:rPr>
              <a:t>(magic circle)</a:t>
            </a:r>
          </a:p>
        </p:txBody>
      </p:sp>
      <p:sp>
        <p:nvSpPr>
          <p:cNvPr id="21509" name="Text Box 5"/>
          <p:cNvSpPr txBox="1">
            <a:spLocks noChangeArrowheads="1"/>
          </p:cNvSpPr>
          <p:nvPr/>
        </p:nvSpPr>
        <p:spPr bwMode="auto">
          <a:xfrm>
            <a:off x="1209675" y="3494088"/>
            <a:ext cx="2800350" cy="1471612"/>
          </a:xfrm>
          <a:prstGeom prst="rect">
            <a:avLst/>
          </a:prstGeom>
          <a:solidFill>
            <a:srgbClr val="FFFFCC"/>
          </a:solidFill>
          <a:ln w="38100">
            <a:solidFill>
              <a:schemeClr val="bg2"/>
            </a:solidFill>
            <a:miter lim="800000"/>
            <a:headEnd/>
            <a:tailEnd/>
          </a:ln>
        </p:spPr>
        <p:txBody>
          <a:bodyPr>
            <a:spAutoFit/>
          </a:bodyPr>
          <a:lstStyle>
            <a:lvl1pPr>
              <a:spcBef>
                <a:spcPts val="700"/>
              </a:spcBef>
              <a:buClr>
                <a:schemeClr val="accent2"/>
              </a:buClr>
              <a:buSzPct val="60000"/>
              <a:buFont typeface="Wingdings" panose="05000000000000000000" pitchFamily="2" charset="2"/>
              <a:buChar char=""/>
              <a:defRPr sz="28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400">
                <a:solidFill>
                  <a:srgbClr val="0000FF"/>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6BB1C9"/>
              </a:buClr>
              <a:buSzPct val="7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5pPr>
            <a:lvl6pPr marL="25146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6pPr>
            <a:lvl7pPr marL="29718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7pPr>
            <a:lvl8pPr marL="34290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8pPr>
            <a:lvl9pPr marL="38862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9pPr>
          </a:lstStyle>
          <a:p>
            <a:pPr algn="ctr" eaLnBrk="1" hangingPunct="1">
              <a:spcBef>
                <a:spcPct val="0"/>
              </a:spcBef>
              <a:buClrTx/>
              <a:buSzTx/>
              <a:buFontTx/>
              <a:buNone/>
            </a:pPr>
            <a:r>
              <a:rPr lang="en-US" i="0">
                <a:latin typeface="Arial" panose="020B0604020202020204" pitchFamily="34" charset="0"/>
                <a:cs typeface="Times New Roman" panose="02020603050405020304" pitchFamily="18" charset="0"/>
              </a:rPr>
              <a:t>Goals</a:t>
            </a:r>
          </a:p>
          <a:p>
            <a:pPr algn="ctr" eaLnBrk="1" hangingPunct="1">
              <a:spcBef>
                <a:spcPct val="0"/>
              </a:spcBef>
              <a:buClrTx/>
              <a:buSzTx/>
              <a:buFontTx/>
              <a:buNone/>
            </a:pPr>
            <a:r>
              <a:rPr lang="en-US" sz="2000" i="0">
                <a:latin typeface="Arial" panose="020B0604020202020204" pitchFamily="34" charset="0"/>
                <a:cs typeface="Times New Roman" panose="02020603050405020304" pitchFamily="18" charset="0"/>
              </a:rPr>
              <a:t>Will result in:</a:t>
            </a:r>
          </a:p>
          <a:p>
            <a:pPr algn="ctr" eaLnBrk="1" hangingPunct="1">
              <a:spcBef>
                <a:spcPct val="0"/>
              </a:spcBef>
              <a:buClrTx/>
              <a:buSzTx/>
              <a:buFontTx/>
              <a:buNone/>
            </a:pPr>
            <a:r>
              <a:rPr lang="en-US" sz="2000" i="0">
                <a:latin typeface="Arial" panose="020B0604020202020204" pitchFamily="34" charset="0"/>
                <a:cs typeface="Times New Roman" panose="02020603050405020304" pitchFamily="18" charset="0"/>
              </a:rPr>
              <a:t>Facing challenges</a:t>
            </a:r>
          </a:p>
          <a:p>
            <a:pPr algn="ctr" eaLnBrk="1" hangingPunct="1">
              <a:spcBef>
                <a:spcPct val="0"/>
              </a:spcBef>
              <a:buClrTx/>
              <a:buSzTx/>
              <a:buFontTx/>
              <a:buNone/>
            </a:pPr>
            <a:r>
              <a:rPr lang="en-US" sz="2000" i="0">
                <a:latin typeface="Arial" panose="020B0604020202020204" pitchFamily="34" charset="0"/>
                <a:cs typeface="Times New Roman" panose="02020603050405020304" pitchFamily="18" charset="0"/>
              </a:rPr>
              <a:t>Performing actions</a:t>
            </a:r>
          </a:p>
        </p:txBody>
      </p:sp>
      <p:sp>
        <p:nvSpPr>
          <p:cNvPr id="15367" name="Text Box 6"/>
          <p:cNvSpPr txBox="1">
            <a:spLocks noChangeArrowheads="1"/>
          </p:cNvSpPr>
          <p:nvPr/>
        </p:nvSpPr>
        <p:spPr bwMode="auto">
          <a:xfrm>
            <a:off x="4583113" y="3503613"/>
            <a:ext cx="2828925" cy="1471612"/>
          </a:xfrm>
          <a:prstGeom prst="rect">
            <a:avLst/>
          </a:prstGeom>
          <a:solidFill>
            <a:schemeClr val="accent5">
              <a:lumMod val="20000"/>
              <a:lumOff val="80000"/>
            </a:schemeClr>
          </a:solidFill>
          <a:ln w="38100">
            <a:solidFill>
              <a:schemeClr val="bg2"/>
            </a:solidFill>
            <a:miter lim="800000"/>
            <a:headEnd/>
            <a:tailEnd/>
          </a:ln>
          <a:extLst/>
        </p:spPr>
        <p:txBody>
          <a:bodyPr>
            <a:spAutoFit/>
          </a:bodyPr>
          <a:lstStyle>
            <a:lvl1pPr eaLnBrk="0" hangingPunct="0">
              <a:defRPr kumimoji="1" sz="2400">
                <a:solidFill>
                  <a:schemeClr val="tx1"/>
                </a:solidFill>
                <a:latin typeface="Tahoma" pitchFamily="34" charset="0"/>
                <a:cs typeface="Times New Roman" pitchFamily="18" charset="0"/>
              </a:defRPr>
            </a:lvl1pPr>
            <a:lvl2pPr marL="742950" indent="-285750" eaLnBrk="0" hangingPunct="0">
              <a:defRPr kumimoji="1" sz="2400">
                <a:solidFill>
                  <a:schemeClr val="tx1"/>
                </a:solidFill>
                <a:latin typeface="Tahoma" pitchFamily="34" charset="0"/>
                <a:cs typeface="Times New Roman" pitchFamily="18" charset="0"/>
              </a:defRPr>
            </a:lvl2pPr>
            <a:lvl3pPr marL="1143000" indent="-228600" eaLnBrk="0" hangingPunct="0">
              <a:defRPr kumimoji="1" sz="2400">
                <a:solidFill>
                  <a:schemeClr val="tx1"/>
                </a:solidFill>
                <a:latin typeface="Tahoma" pitchFamily="34" charset="0"/>
                <a:cs typeface="Times New Roman" pitchFamily="18" charset="0"/>
              </a:defRPr>
            </a:lvl3pPr>
            <a:lvl4pPr marL="1600200" indent="-228600" eaLnBrk="0" hangingPunct="0">
              <a:defRPr kumimoji="1" sz="2400">
                <a:solidFill>
                  <a:schemeClr val="tx1"/>
                </a:solidFill>
                <a:latin typeface="Tahoma" pitchFamily="34" charset="0"/>
                <a:cs typeface="Times New Roman" pitchFamily="18" charset="0"/>
              </a:defRPr>
            </a:lvl4pPr>
            <a:lvl5pPr marL="2057400" indent="-228600" eaLnBrk="0" hangingPunct="0">
              <a:defRPr kumimoji="1" sz="24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kumimoji="1" sz="2400">
                <a:solidFill>
                  <a:schemeClr val="tx1"/>
                </a:solidFill>
                <a:latin typeface="Tahoma" pitchFamily="34" charset="0"/>
                <a:cs typeface="Times New Roman" pitchFamily="18" charset="0"/>
              </a:defRPr>
            </a:lvl9pPr>
          </a:lstStyle>
          <a:p>
            <a:pPr algn="ctr" eaLnBrk="1" hangingPunct="1">
              <a:defRPr/>
            </a:pPr>
            <a:r>
              <a:rPr kumimoji="0" lang="en-US" sz="2800" i="0" dirty="0">
                <a:latin typeface="Arial" charset="0"/>
              </a:rPr>
              <a:t>Rules</a:t>
            </a:r>
          </a:p>
          <a:p>
            <a:pPr algn="ctr" eaLnBrk="1" hangingPunct="1">
              <a:defRPr/>
            </a:pPr>
            <a:r>
              <a:rPr kumimoji="0" lang="en-US" sz="2000" i="0" dirty="0">
                <a:latin typeface="Arial" charset="0"/>
              </a:rPr>
              <a:t>Define goals, challenges, &amp; actions.</a:t>
            </a:r>
          </a:p>
          <a:p>
            <a:pPr algn="ctr" eaLnBrk="1" hangingPunct="1">
              <a:defRPr/>
            </a:pPr>
            <a:r>
              <a:rPr kumimoji="0" lang="en-US" sz="2000" i="0" dirty="0">
                <a:latin typeface="Arial" charset="0"/>
              </a:rPr>
              <a:t>Understandable!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Essential Elements of a Game</a:t>
            </a:r>
            <a:r>
              <a:rPr lang="en-US" sz="3800" smtClean="0">
                <a:ea typeface="ＭＳ Ｐゴシック" panose="020B0600070205080204" pitchFamily="34" charset="-128"/>
              </a:rPr>
              <a:t> </a:t>
            </a:r>
            <a:r>
              <a:rPr lang="en-US" sz="3200" smtClean="0">
                <a:ea typeface="ＭＳ Ｐゴシック" panose="020B0600070205080204" pitchFamily="34" charset="-128"/>
              </a:rPr>
              <a:t>(Cont.)</a:t>
            </a:r>
            <a:endParaRPr lang="en-US" smtClean="0">
              <a:ea typeface="ＭＳ Ｐゴシック" panose="020B0600070205080204" pitchFamily="34" charset="-128"/>
            </a:endParaRPr>
          </a:p>
        </p:txBody>
      </p:sp>
      <p:pic>
        <p:nvPicPr>
          <p:cNvPr id="2" name="Picture 1"/>
          <p:cNvPicPr>
            <a:picLocks noChangeAspect="1"/>
          </p:cNvPicPr>
          <p:nvPr/>
        </p:nvPicPr>
        <p:blipFill>
          <a:blip r:embed="rId3"/>
          <a:stretch>
            <a:fillRect/>
          </a:stretch>
        </p:blipFill>
        <p:spPr>
          <a:xfrm>
            <a:off x="2514600" y="1536921"/>
            <a:ext cx="3581671" cy="1984770"/>
          </a:xfrm>
          <a:prstGeom prst="rect">
            <a:avLst/>
          </a:prstGeom>
        </p:spPr>
      </p:pic>
      <p:sp>
        <p:nvSpPr>
          <p:cNvPr id="5" name="Line Callout 1 (Border and Accent Bar) 4"/>
          <p:cNvSpPr/>
          <p:nvPr/>
        </p:nvSpPr>
        <p:spPr>
          <a:xfrm>
            <a:off x="228600" y="3657600"/>
            <a:ext cx="7540625" cy="1143000"/>
          </a:xfrm>
          <a:prstGeom prst="accentBorderCallout1">
            <a:avLst>
              <a:gd name="adj1" fmla="val -6625"/>
              <a:gd name="adj2" fmla="val -1093"/>
              <a:gd name="adj3" fmla="val -142727"/>
              <a:gd name="adj4" fmla="val 29900"/>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90000"/>
              </a:lnSpc>
              <a:buFont typeface="Arial" panose="020B0604020202020204" pitchFamily="34" charset="0"/>
              <a:buChar char="•"/>
            </a:pPr>
            <a:r>
              <a:rPr lang="en-US" sz="2000" i="0" dirty="0">
                <a:solidFill>
                  <a:schemeClr val="tx1"/>
                </a:solidFill>
              </a:rPr>
              <a:t>Play requires participation.</a:t>
            </a:r>
          </a:p>
          <a:p>
            <a:pPr marL="342900" indent="-342900">
              <a:lnSpc>
                <a:spcPct val="90000"/>
              </a:lnSpc>
              <a:buFont typeface="Arial" panose="020B0604020202020204" pitchFamily="34" charset="0"/>
              <a:buChar char="•"/>
            </a:pPr>
            <a:r>
              <a:rPr lang="en-US" sz="2000" i="0" dirty="0">
                <a:solidFill>
                  <a:schemeClr val="tx1"/>
                </a:solidFill>
              </a:rPr>
              <a:t>Making different choices while playing the game a second time affects the results</a:t>
            </a:r>
            <a:endParaRPr lang="en-CA" sz="2000" i="0" dirty="0">
              <a:solidFill>
                <a:schemeClr val="tx1"/>
              </a:solidFill>
            </a:endParaRPr>
          </a:p>
        </p:txBody>
      </p:sp>
      <p:sp>
        <p:nvSpPr>
          <p:cNvPr id="9" name="Line Callout 1 (Border and Accent Bar) 8"/>
          <p:cNvSpPr/>
          <p:nvPr/>
        </p:nvSpPr>
        <p:spPr>
          <a:xfrm>
            <a:off x="457200" y="5105400"/>
            <a:ext cx="8461375" cy="1226514"/>
          </a:xfrm>
          <a:prstGeom prst="accentBorderCallout1">
            <a:avLst>
              <a:gd name="adj1" fmla="val -8505"/>
              <a:gd name="adj2" fmla="val 101528"/>
              <a:gd name="adj3" fmla="val -251272"/>
              <a:gd name="adj4" fmla="val 66499"/>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90000"/>
              </a:lnSpc>
              <a:buFont typeface="Arial" panose="020B0604020202020204" pitchFamily="34" charset="0"/>
              <a:buChar char="•"/>
            </a:pPr>
            <a:r>
              <a:rPr lang="en-US" sz="2000" i="0" dirty="0">
                <a:solidFill>
                  <a:schemeClr val="tx1"/>
                </a:solidFill>
              </a:rPr>
              <a:t>Creates an artificial reality known as the magic circle</a:t>
            </a:r>
          </a:p>
          <a:p>
            <a:pPr marL="342900" indent="-342900">
              <a:lnSpc>
                <a:spcPct val="90000"/>
              </a:lnSpc>
              <a:buFont typeface="Arial" panose="020B0604020202020204" pitchFamily="34" charset="0"/>
              <a:buChar char="•"/>
            </a:pPr>
            <a:r>
              <a:rPr lang="en-US" sz="2000" i="0" dirty="0">
                <a:solidFill>
                  <a:schemeClr val="tx1"/>
                </a:solidFill>
              </a:rPr>
              <a:t>Artificial importance is assigned to events within the magic circle</a:t>
            </a:r>
          </a:p>
          <a:p>
            <a:pPr marL="342900" indent="-342900">
              <a:lnSpc>
                <a:spcPct val="90000"/>
              </a:lnSpc>
              <a:buFont typeface="Arial" panose="020B0604020202020204" pitchFamily="34" charset="0"/>
              <a:buChar char="•"/>
            </a:pPr>
            <a:r>
              <a:rPr lang="en-US" sz="2000" i="0" dirty="0">
                <a:solidFill>
                  <a:schemeClr val="tx1"/>
                </a:solidFill>
              </a:rPr>
              <a:t>To leave the magic circle, stop playing the game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Essential Elements of a Game</a:t>
            </a:r>
            <a:r>
              <a:rPr lang="en-US" sz="3800" smtClean="0">
                <a:ea typeface="ＭＳ Ｐゴシック" panose="020B0600070205080204" pitchFamily="34" charset="-128"/>
              </a:rPr>
              <a:t> </a:t>
            </a:r>
            <a:r>
              <a:rPr lang="en-US" sz="3200" smtClean="0">
                <a:ea typeface="ＭＳ Ｐゴシック" panose="020B0600070205080204" pitchFamily="34" charset="-128"/>
              </a:rPr>
              <a:t>(Cont.)</a:t>
            </a:r>
          </a:p>
        </p:txBody>
      </p:sp>
      <p:pic>
        <p:nvPicPr>
          <p:cNvPr id="4" name="Picture 3"/>
          <p:cNvPicPr>
            <a:picLocks noChangeAspect="1"/>
          </p:cNvPicPr>
          <p:nvPr/>
        </p:nvPicPr>
        <p:blipFill>
          <a:blip r:embed="rId2"/>
          <a:stretch>
            <a:fillRect/>
          </a:stretch>
        </p:blipFill>
        <p:spPr>
          <a:xfrm>
            <a:off x="2514600" y="1536921"/>
            <a:ext cx="3581671" cy="1984770"/>
          </a:xfrm>
          <a:prstGeom prst="rect">
            <a:avLst/>
          </a:prstGeom>
        </p:spPr>
      </p:pic>
      <p:sp>
        <p:nvSpPr>
          <p:cNvPr id="5" name="Line Callout 1 (Border and Accent Bar) 4"/>
          <p:cNvSpPr/>
          <p:nvPr/>
        </p:nvSpPr>
        <p:spPr>
          <a:xfrm>
            <a:off x="152400" y="3962400"/>
            <a:ext cx="8839200" cy="1646988"/>
          </a:xfrm>
          <a:prstGeom prst="accentBorderCallout1">
            <a:avLst>
              <a:gd name="adj1" fmla="val -21541"/>
              <a:gd name="adj2" fmla="val 100966"/>
              <a:gd name="adj3" fmla="val -57567"/>
              <a:gd name="adj4" fmla="val 67728"/>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CA" sz="2000" i="0" dirty="0" smtClean="0">
                <a:solidFill>
                  <a:schemeClr val="tx1"/>
                </a:solidFill>
              </a:rPr>
              <a:t>Rules are definitions and instructions that players accept for the game</a:t>
            </a:r>
          </a:p>
          <a:p>
            <a:pPr marL="342900" indent="-342900">
              <a:buFont typeface="Arial" panose="020B0604020202020204" pitchFamily="34" charset="0"/>
              <a:buChar char="•"/>
            </a:pPr>
            <a:r>
              <a:rPr lang="en-CA" sz="2000" i="0" dirty="0" smtClean="0">
                <a:solidFill>
                  <a:srgbClr val="0000FF"/>
                </a:solidFill>
              </a:rPr>
              <a:t>Rules define the actions the players may select </a:t>
            </a:r>
            <a:r>
              <a:rPr lang="en-CA" sz="2000" i="0" dirty="0" smtClean="0">
                <a:solidFill>
                  <a:schemeClr val="tx1"/>
                </a:solidFill>
              </a:rPr>
              <a:t>that will help them achieve the object of the game</a:t>
            </a:r>
          </a:p>
          <a:p>
            <a:pPr marL="342900" indent="-342900">
              <a:buFont typeface="Arial" panose="020B0604020202020204" pitchFamily="34" charset="0"/>
              <a:buChar char="•"/>
            </a:pPr>
            <a:r>
              <a:rPr lang="en-CA" sz="2000" i="0" dirty="0" smtClean="0">
                <a:solidFill>
                  <a:schemeClr val="tx1"/>
                </a:solidFill>
              </a:rPr>
              <a:t>Game designers must make the rules understandable to the player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Essential Elements of a Game</a:t>
            </a:r>
            <a:r>
              <a:rPr lang="en-US" sz="3800" smtClean="0">
                <a:ea typeface="ＭＳ Ｐゴシック" panose="020B0600070205080204" pitchFamily="34" charset="-128"/>
              </a:rPr>
              <a:t> </a:t>
            </a:r>
            <a:r>
              <a:rPr lang="en-US" sz="3200" smtClean="0">
                <a:ea typeface="ＭＳ Ｐゴシック" panose="020B0600070205080204" pitchFamily="34" charset="-128"/>
              </a:rPr>
              <a:t>(Cont.)</a:t>
            </a:r>
          </a:p>
        </p:txBody>
      </p:sp>
      <p:pic>
        <p:nvPicPr>
          <p:cNvPr id="4" name="Picture 3"/>
          <p:cNvPicPr>
            <a:picLocks noChangeAspect="1"/>
          </p:cNvPicPr>
          <p:nvPr/>
        </p:nvPicPr>
        <p:blipFill>
          <a:blip r:embed="rId2"/>
          <a:stretch>
            <a:fillRect/>
          </a:stretch>
        </p:blipFill>
        <p:spPr>
          <a:xfrm>
            <a:off x="2514600" y="1536921"/>
            <a:ext cx="3581671" cy="1984770"/>
          </a:xfrm>
          <a:prstGeom prst="rect">
            <a:avLst/>
          </a:prstGeom>
        </p:spPr>
      </p:pic>
      <p:sp>
        <p:nvSpPr>
          <p:cNvPr id="5" name="Line Callout 1 (Border and Accent Bar) 4"/>
          <p:cNvSpPr/>
          <p:nvPr/>
        </p:nvSpPr>
        <p:spPr>
          <a:xfrm>
            <a:off x="303663" y="3839412"/>
            <a:ext cx="8839200" cy="2322963"/>
          </a:xfrm>
          <a:prstGeom prst="accentBorderCallout1">
            <a:avLst>
              <a:gd name="adj1" fmla="val -6625"/>
              <a:gd name="adj2" fmla="val -1093"/>
              <a:gd name="adj3" fmla="val -42651"/>
              <a:gd name="adj4" fmla="val 24959"/>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0" dirty="0" smtClean="0">
                <a:solidFill>
                  <a:schemeClr val="tx1"/>
                </a:solidFill>
              </a:rPr>
              <a:t>Must </a:t>
            </a:r>
            <a:r>
              <a:rPr lang="en-US" i="0" dirty="0">
                <a:solidFill>
                  <a:schemeClr val="tx1"/>
                </a:solidFill>
              </a:rPr>
              <a:t>have a </a:t>
            </a:r>
            <a:r>
              <a:rPr lang="en-US" i="0" dirty="0">
                <a:solidFill>
                  <a:srgbClr val="0000FF"/>
                </a:solidFill>
              </a:rPr>
              <a:t>nontrivial</a:t>
            </a:r>
            <a:r>
              <a:rPr lang="en-US" i="0" dirty="0">
                <a:solidFill>
                  <a:schemeClr val="tx1"/>
                </a:solidFill>
              </a:rPr>
              <a:t> goal or objective</a:t>
            </a:r>
          </a:p>
          <a:p>
            <a:r>
              <a:rPr lang="en-US" i="0" dirty="0">
                <a:solidFill>
                  <a:schemeClr val="tx1"/>
                </a:solidFill>
              </a:rPr>
              <a:t>The </a:t>
            </a:r>
            <a:r>
              <a:rPr lang="en-US" i="0" dirty="0">
                <a:solidFill>
                  <a:srgbClr val="0000FF"/>
                </a:solidFill>
              </a:rPr>
              <a:t>rules define the goal</a:t>
            </a:r>
          </a:p>
          <a:p>
            <a:r>
              <a:rPr lang="en-US" i="0" dirty="0">
                <a:solidFill>
                  <a:schemeClr val="tx1"/>
                </a:solidFill>
              </a:rPr>
              <a:t>The </a:t>
            </a:r>
            <a:r>
              <a:rPr lang="en-US" b="1" i="0" dirty="0">
                <a:solidFill>
                  <a:srgbClr val="0000FF"/>
                </a:solidFill>
              </a:rPr>
              <a:t>game designer </a:t>
            </a:r>
            <a:r>
              <a:rPr lang="en-US" i="0" dirty="0">
                <a:solidFill>
                  <a:schemeClr val="tx1"/>
                </a:solidFill>
              </a:rPr>
              <a:t>sets the rules, thus defining the object of the game</a:t>
            </a:r>
          </a:p>
          <a:p>
            <a:r>
              <a:rPr lang="en-US" i="0" dirty="0">
                <a:solidFill>
                  <a:schemeClr val="tx1"/>
                </a:solidFill>
              </a:rPr>
              <a:t>The player must overcome one or more challenges to achieve the goal</a:t>
            </a:r>
          </a:p>
          <a:p>
            <a:pPr lvl="1"/>
            <a:r>
              <a:rPr lang="en-US" i="0" dirty="0">
                <a:solidFill>
                  <a:schemeClr val="tx1"/>
                </a:solidFill>
              </a:rPr>
              <a:t>The goal is often a victory condition, but victory or defeat is not required in all </a:t>
            </a:r>
            <a:r>
              <a:rPr lang="en-US" i="0" dirty="0" smtClean="0">
                <a:solidFill>
                  <a:schemeClr val="tx1"/>
                </a:solidFill>
              </a:rPr>
              <a:t>games.</a:t>
            </a:r>
            <a:endParaRPr lang="en-US" i="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Things That a Game Is Not</a:t>
            </a:r>
          </a:p>
        </p:txBody>
      </p:sp>
      <p:sp>
        <p:nvSpPr>
          <p:cNvPr id="93187" name="Rectangle 3"/>
          <p:cNvSpPr>
            <a:spLocks noGrp="1" noChangeArrowheads="1"/>
          </p:cNvSpPr>
          <p:nvPr>
            <p:ph type="body" idx="1"/>
          </p:nvPr>
        </p:nvSpPr>
        <p:spPr>
          <a:xfrm>
            <a:off x="612775" y="1600200"/>
            <a:ext cx="8153400" cy="4495800"/>
          </a:xfrm>
        </p:spPr>
        <p:txBody>
          <a:bodyPr/>
          <a:lstStyle/>
          <a:p>
            <a:pPr>
              <a:defRPr/>
            </a:pPr>
            <a:r>
              <a:rPr lang="en-US" sz="2400" dirty="0"/>
              <a:t>A game does not have to include</a:t>
            </a:r>
          </a:p>
          <a:p>
            <a:pPr lvl="1">
              <a:defRPr/>
            </a:pPr>
            <a:r>
              <a:rPr lang="en-US" dirty="0"/>
              <a:t>Competition</a:t>
            </a:r>
          </a:p>
          <a:p>
            <a:pPr lvl="1">
              <a:defRPr/>
            </a:pPr>
            <a:r>
              <a:rPr lang="en-US" dirty="0"/>
              <a:t>Conflict</a:t>
            </a:r>
          </a:p>
          <a:p>
            <a:pPr lvl="1">
              <a:defRPr/>
            </a:pPr>
            <a:r>
              <a:rPr lang="en-US" dirty="0"/>
              <a:t>Entertainment</a:t>
            </a:r>
          </a:p>
          <a:p>
            <a:pPr lvl="1">
              <a:defRPr/>
            </a:pPr>
            <a:r>
              <a:rPr lang="en-US" dirty="0" smtClean="0"/>
              <a:t>Fun</a:t>
            </a:r>
          </a:p>
          <a:p>
            <a:pPr lvl="1">
              <a:defRPr/>
            </a:pPr>
            <a:endParaRPr lang="en-US" sz="2000" dirty="0"/>
          </a:p>
          <a:p>
            <a:pPr>
              <a:defRPr/>
            </a:pPr>
            <a:r>
              <a:rPr lang="en-US" sz="2400" dirty="0">
                <a:solidFill>
                  <a:srgbClr val="0000FF"/>
                </a:solidFill>
              </a:rPr>
              <a:t>These are qualities of some games, but not essential to the definition</a:t>
            </a:r>
          </a:p>
          <a:p>
            <a:pPr>
              <a:defRPr/>
            </a:pPr>
            <a:r>
              <a:rPr lang="en-US" sz="2400" dirty="0"/>
              <a:t>Serious games are not necessarily made for entertainment or fun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2"/>
          </p:nvPr>
        </p:nvSpPr>
        <p:spPr bwMode="auto">
          <a:xfrm>
            <a:off x="609600" y="6248400"/>
            <a:ext cx="54213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8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400">
                <a:solidFill>
                  <a:srgbClr val="0000FF"/>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6BB1C9"/>
              </a:buClr>
              <a:buSzPct val="7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5pPr>
            <a:lvl6pPr marL="25146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6pPr>
            <a:lvl7pPr marL="29718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7pPr>
            <a:lvl8pPr marL="34290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8pPr>
            <a:lvl9pPr marL="3886200" indent="-228600" eaLnBrk="0" fontAlgn="base" hangingPunct="0">
              <a:spcBef>
                <a:spcPts val="400"/>
              </a:spcBef>
              <a:spcAft>
                <a:spcPct val="0"/>
              </a:spcAft>
              <a:buClr>
                <a:srgbClr val="6585CF"/>
              </a:buClr>
              <a:buSzPct val="65000"/>
              <a:buFont typeface="Wingdings" panose="05000000000000000000" pitchFamily="2" charset="2"/>
              <a:buChar char=""/>
              <a:defRPr>
                <a:solidFill>
                  <a:schemeClr val="tx1"/>
                </a:solidFill>
                <a:latin typeface="Tw Cen MT" panose="020B0602020104020603" pitchFamily="34" charset="0"/>
                <a:ea typeface="ＭＳ Ｐゴシック" panose="020B0600070205080204" pitchFamily="34" charset="-128"/>
              </a:defRPr>
            </a:lvl9pPr>
          </a:lstStyle>
          <a:p>
            <a:pPr algn="r">
              <a:spcBef>
                <a:spcPct val="0"/>
              </a:spcBef>
              <a:buClrTx/>
              <a:buSzTx/>
              <a:buFontTx/>
              <a:buNone/>
            </a:pPr>
            <a:fld id="{322FA342-9BE5-4683-8E59-82F3043F16F4}" type="slidenum">
              <a:rPr lang="en-US" sz="1400" b="0" smtClean="0">
                <a:latin typeface="Tahoma" panose="020B0604030504040204" pitchFamily="34" charset="0"/>
                <a:cs typeface="Times New Roman" panose="02020603050405020304" pitchFamily="18" charset="0"/>
              </a:rPr>
              <a:pPr algn="r">
                <a:spcBef>
                  <a:spcPct val="0"/>
                </a:spcBef>
                <a:buClrTx/>
                <a:buSzTx/>
                <a:buFontTx/>
                <a:buNone/>
              </a:pPr>
              <a:t>16</a:t>
            </a:fld>
            <a:endParaRPr lang="en-US" sz="1400" b="0" smtClean="0">
              <a:latin typeface="Tahoma" panose="020B0604030504040204" pitchFamily="34" charset="0"/>
              <a:cs typeface="Times New Roman" panose="02020603050405020304" pitchFamily="18" charset="0"/>
            </a:endParaRPr>
          </a:p>
        </p:txBody>
      </p:sp>
      <p:sp>
        <p:nvSpPr>
          <p:cNvPr id="29699" name="Rectangle 2"/>
          <p:cNvSpPr>
            <a:spLocks noGrp="1" noChangeArrowheads="1"/>
          </p:cNvSpPr>
          <p:nvPr>
            <p:ph type="title"/>
          </p:nvPr>
        </p:nvSpPr>
        <p:spPr>
          <a:xfrm>
            <a:off x="612775" y="228600"/>
            <a:ext cx="8153400" cy="990600"/>
          </a:xfrm>
        </p:spPr>
        <p:txBody>
          <a:bodyPr/>
          <a:lstStyle/>
          <a:p>
            <a:pPr eaLnBrk="1" hangingPunct="1"/>
            <a:r>
              <a:rPr lang="en-CA" dirty="0" smtClean="0">
                <a:ea typeface="ＭＳ Ｐゴシック" panose="020B0600070205080204" pitchFamily="34" charset="-128"/>
              </a:rPr>
              <a:t>Definitions for Game (cont.)</a:t>
            </a:r>
          </a:p>
        </p:txBody>
      </p:sp>
      <p:sp>
        <p:nvSpPr>
          <p:cNvPr id="17412" name="Rectangle 3"/>
          <p:cNvSpPr>
            <a:spLocks noGrp="1" noChangeArrowheads="1"/>
          </p:cNvSpPr>
          <p:nvPr>
            <p:ph type="body" idx="1"/>
          </p:nvPr>
        </p:nvSpPr>
        <p:spPr>
          <a:xfrm>
            <a:off x="612775" y="1600200"/>
            <a:ext cx="8153400" cy="4495800"/>
          </a:xfrm>
        </p:spPr>
        <p:txBody>
          <a:bodyPr/>
          <a:lstStyle/>
          <a:p>
            <a:pPr eaLnBrk="1" hangingPunct="1">
              <a:defRPr/>
            </a:pPr>
            <a:r>
              <a:rPr lang="en-CA" sz="3200" dirty="0" smtClean="0">
                <a:latin typeface="EucrosiaUPC" panose="02020603050405020304" pitchFamily="18" charset="-34"/>
                <a:cs typeface="EucrosiaUPC" panose="02020603050405020304" pitchFamily="18" charset="-34"/>
              </a:rPr>
              <a:t>Roger </a:t>
            </a:r>
            <a:r>
              <a:rPr lang="en-CA" sz="3200" dirty="0" err="1" smtClean="0">
                <a:latin typeface="EucrosiaUPC" panose="02020603050405020304" pitchFamily="18" charset="-34"/>
                <a:cs typeface="EucrosiaUPC" panose="02020603050405020304" pitchFamily="18" charset="-34"/>
              </a:rPr>
              <a:t>Caillois</a:t>
            </a:r>
            <a:endParaRPr lang="en-CA" sz="3200" dirty="0" smtClean="0">
              <a:latin typeface="EucrosiaUPC" panose="02020603050405020304" pitchFamily="18" charset="-34"/>
              <a:cs typeface="EucrosiaUPC" panose="02020603050405020304" pitchFamily="18" charset="-34"/>
            </a:endParaRPr>
          </a:p>
          <a:p>
            <a:pPr lvl="1" eaLnBrk="1" hangingPunct="1">
              <a:defRPr/>
            </a:pPr>
            <a:r>
              <a:rPr lang="en-CA" sz="2800" dirty="0">
                <a:latin typeface="EucrosiaUPC" panose="02020603050405020304" pitchFamily="18" charset="-34"/>
                <a:cs typeface="EucrosiaUPC" panose="02020603050405020304" pitchFamily="18" charset="-34"/>
              </a:rPr>
              <a:t>Voluntary, uncertain, unproductive, governed by rules, make-believe</a:t>
            </a:r>
          </a:p>
          <a:p>
            <a:pPr eaLnBrk="1" hangingPunct="1">
              <a:defRPr/>
            </a:pPr>
            <a:r>
              <a:rPr lang="en-CA" sz="3200" dirty="0" smtClean="0">
                <a:latin typeface="EucrosiaUPC" panose="02020603050405020304" pitchFamily="18" charset="-34"/>
                <a:cs typeface="EucrosiaUPC" panose="02020603050405020304" pitchFamily="18" charset="-34"/>
              </a:rPr>
              <a:t>Johan Huizinga</a:t>
            </a:r>
          </a:p>
          <a:p>
            <a:pPr lvl="1" eaLnBrk="1" hangingPunct="1">
              <a:defRPr/>
            </a:pPr>
            <a:r>
              <a:rPr lang="en-CA" sz="2800" dirty="0">
                <a:latin typeface="EucrosiaUPC" panose="02020603050405020304" pitchFamily="18" charset="-34"/>
                <a:cs typeface="EucrosiaUPC" panose="02020603050405020304" pitchFamily="18" charset="-34"/>
              </a:rPr>
              <a:t>Free activity, outside “ordinary life”</a:t>
            </a:r>
          </a:p>
          <a:p>
            <a:pPr eaLnBrk="1" hangingPunct="1">
              <a:defRPr/>
            </a:pPr>
            <a:r>
              <a:rPr lang="en-CA" sz="3200" dirty="0" err="1" smtClean="0">
                <a:latin typeface="EucrosiaUPC" panose="02020603050405020304" pitchFamily="18" charset="-34"/>
                <a:cs typeface="EucrosiaUPC" panose="02020603050405020304" pitchFamily="18" charset="-34"/>
              </a:rPr>
              <a:t>Jesper</a:t>
            </a:r>
            <a:r>
              <a:rPr lang="en-CA" sz="3200" dirty="0" smtClean="0">
                <a:latin typeface="EucrosiaUPC" panose="02020603050405020304" pitchFamily="18" charset="-34"/>
                <a:cs typeface="EucrosiaUPC" panose="02020603050405020304" pitchFamily="18" charset="-34"/>
              </a:rPr>
              <a:t> </a:t>
            </a:r>
            <a:r>
              <a:rPr lang="en-CA" sz="3200" dirty="0" err="1" smtClean="0">
                <a:latin typeface="EucrosiaUPC" panose="02020603050405020304" pitchFamily="18" charset="-34"/>
                <a:cs typeface="EucrosiaUPC" panose="02020603050405020304" pitchFamily="18" charset="-34"/>
              </a:rPr>
              <a:t>Juul</a:t>
            </a:r>
            <a:endParaRPr lang="en-CA" sz="3200" dirty="0" smtClean="0">
              <a:latin typeface="EucrosiaUPC" panose="02020603050405020304" pitchFamily="18" charset="-34"/>
              <a:cs typeface="EucrosiaUPC" panose="02020603050405020304" pitchFamily="18" charset="-34"/>
            </a:endParaRPr>
          </a:p>
          <a:p>
            <a:pPr lvl="1" eaLnBrk="1" hangingPunct="1">
              <a:defRPr/>
            </a:pPr>
            <a:r>
              <a:rPr lang="en-CA" sz="2800" dirty="0">
                <a:latin typeface="EucrosiaUPC" panose="02020603050405020304" pitchFamily="18" charset="-34"/>
                <a:cs typeface="EucrosiaUPC" panose="02020603050405020304" pitchFamily="18" charset="-34"/>
              </a:rPr>
              <a:t>Rule-based formal system with variable quantifiable outcome, effort to influence the outcome, attachment to outcome, and optional negotiable consequences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2775" y="228600"/>
            <a:ext cx="8153400" cy="990600"/>
          </a:xfrm>
        </p:spPr>
        <p:txBody>
          <a:bodyPr/>
          <a:lstStyle/>
          <a:p>
            <a:pPr eaLnBrk="1" hangingPunct="1"/>
            <a:r>
              <a:rPr lang="en-CA" dirty="0" smtClean="0">
                <a:ea typeface="ＭＳ Ｐゴシック" panose="020B0600070205080204" pitchFamily="34" charset="-128"/>
              </a:rPr>
              <a:t>Definitions for Game (cont.)</a:t>
            </a:r>
          </a:p>
        </p:txBody>
      </p:sp>
      <p:sp>
        <p:nvSpPr>
          <p:cNvPr id="18436" name="Rectangle 3"/>
          <p:cNvSpPr>
            <a:spLocks noGrp="1" noChangeArrowheads="1"/>
          </p:cNvSpPr>
          <p:nvPr>
            <p:ph type="body" idx="1"/>
          </p:nvPr>
        </p:nvSpPr>
        <p:spPr>
          <a:xfrm>
            <a:off x="612775" y="1600200"/>
            <a:ext cx="8153400" cy="4495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CA" sz="3200" dirty="0">
                <a:latin typeface="EucrosiaUPC" panose="02020603050405020304" pitchFamily="18" charset="-34"/>
                <a:cs typeface="EucrosiaUPC" panose="02020603050405020304" pitchFamily="18" charset="-34"/>
              </a:rPr>
              <a:t>Chris Crawford</a:t>
            </a:r>
          </a:p>
          <a:p>
            <a:pPr lvl="1" eaLnBrk="1" hangingPunct="1"/>
            <a:r>
              <a:rPr lang="en-CA" sz="2800" dirty="0">
                <a:latin typeface="EucrosiaUPC" panose="02020603050405020304" pitchFamily="18" charset="-34"/>
                <a:cs typeface="EucrosiaUPC" panose="02020603050405020304" pitchFamily="18" charset="-34"/>
              </a:rPr>
              <a:t>Subset of entertainment limited to conflicts with goals</a:t>
            </a:r>
          </a:p>
          <a:p>
            <a:pPr eaLnBrk="1" hangingPunct="1"/>
            <a:r>
              <a:rPr lang="en-CA" sz="3200" dirty="0">
                <a:latin typeface="EucrosiaUPC" panose="02020603050405020304" pitchFamily="18" charset="-34"/>
                <a:cs typeface="EucrosiaUPC" panose="02020603050405020304" pitchFamily="18" charset="-34"/>
              </a:rPr>
              <a:t>Sid Meier</a:t>
            </a:r>
          </a:p>
          <a:p>
            <a:pPr lvl="1" eaLnBrk="1" hangingPunct="1"/>
            <a:r>
              <a:rPr lang="en-CA" sz="2800" dirty="0">
                <a:latin typeface="EucrosiaUPC" panose="02020603050405020304" pitchFamily="18" charset="-34"/>
                <a:cs typeface="EucrosiaUPC" panose="02020603050405020304" pitchFamily="18" charset="-34"/>
              </a:rPr>
              <a:t>A series of meaningful choices</a:t>
            </a:r>
          </a:p>
          <a:p>
            <a:pPr eaLnBrk="1" hangingPunct="1"/>
            <a:r>
              <a:rPr lang="en-CA" sz="3200" dirty="0">
                <a:latin typeface="EucrosiaUPC" panose="02020603050405020304" pitchFamily="18" charset="-34"/>
                <a:cs typeface="EucrosiaUPC" panose="02020603050405020304" pitchFamily="18" charset="-34"/>
              </a:rPr>
              <a:t>Adams and </a:t>
            </a:r>
            <a:r>
              <a:rPr lang="en-CA" sz="3200" dirty="0" err="1">
                <a:latin typeface="EucrosiaUPC" panose="02020603050405020304" pitchFamily="18" charset="-34"/>
                <a:cs typeface="EucrosiaUPC" panose="02020603050405020304" pitchFamily="18" charset="-34"/>
              </a:rPr>
              <a:t>Rollings</a:t>
            </a:r>
            <a:endParaRPr lang="en-CA" sz="3200" dirty="0">
              <a:latin typeface="EucrosiaUPC" panose="02020603050405020304" pitchFamily="18" charset="-34"/>
              <a:cs typeface="EucrosiaUPC" panose="02020603050405020304" pitchFamily="18" charset="-34"/>
            </a:endParaRPr>
          </a:p>
          <a:p>
            <a:pPr lvl="1" eaLnBrk="1" hangingPunct="1"/>
            <a:r>
              <a:rPr lang="en-CA" sz="2800" dirty="0">
                <a:latin typeface="EucrosiaUPC" panose="02020603050405020304" pitchFamily="18" charset="-34"/>
                <a:cs typeface="EucrosiaUPC" panose="02020603050405020304" pitchFamily="18" charset="-34"/>
              </a:rPr>
              <a:t>One or more casually linked series of challenges in a simulated environment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12775" y="228600"/>
            <a:ext cx="8153400" cy="990600"/>
          </a:xfrm>
        </p:spPr>
        <p:txBody>
          <a:bodyPr/>
          <a:lstStyle/>
          <a:p>
            <a:r>
              <a:rPr lang="en-CA" dirty="0" smtClean="0">
                <a:ea typeface="ＭＳ Ｐゴシック" panose="020B0600070205080204" pitchFamily="34" charset="-128"/>
              </a:rPr>
              <a:t>Definitions for Game (cont.)</a:t>
            </a:r>
            <a:endParaRPr lang="en-US" dirty="0" smtClean="0">
              <a:ea typeface="ＭＳ Ｐゴシック" panose="020B0600070205080204" pitchFamily="34" charset="-128"/>
            </a:endParaRPr>
          </a:p>
        </p:txBody>
      </p:sp>
      <p:sp>
        <p:nvSpPr>
          <p:cNvPr id="32771" name="Rectangle 3"/>
          <p:cNvSpPr>
            <a:spLocks noGrp="1" noChangeArrowheads="1"/>
          </p:cNvSpPr>
          <p:nvPr>
            <p:ph type="body" idx="1"/>
          </p:nvPr>
        </p:nvSpPr>
        <p:spPr>
          <a:xfrm>
            <a:off x="612775" y="1600200"/>
            <a:ext cx="8153400" cy="4495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200" dirty="0">
                <a:solidFill>
                  <a:srgbClr val="0000FF"/>
                </a:solidFill>
                <a:latin typeface="EucrosiaUPC" panose="02020603050405020304" pitchFamily="18" charset="-34"/>
                <a:cs typeface="EucrosiaUPC" panose="02020603050405020304" pitchFamily="18" charset="-34"/>
              </a:rPr>
              <a:t>A great game </a:t>
            </a:r>
            <a:r>
              <a:rPr lang="en-US" sz="3200" dirty="0">
                <a:latin typeface="EucrosiaUPC" panose="02020603050405020304" pitchFamily="18" charset="-34"/>
                <a:cs typeface="EucrosiaUPC" panose="02020603050405020304" pitchFamily="18" charset="-34"/>
              </a:rPr>
              <a:t>is a series of interesting and meaningful choices made by the player in pursuit of a clear and compelling goal</a:t>
            </a:r>
          </a:p>
          <a:p>
            <a:pPr eaLnBrk="1" hangingPunct="1"/>
            <a:endParaRPr lang="en-US" sz="3200" dirty="0">
              <a:latin typeface="EucrosiaUPC" panose="02020603050405020304" pitchFamily="18" charset="-34"/>
              <a:cs typeface="EucrosiaUPC" panose="02020603050405020304" pitchFamily="18" charset="-34"/>
            </a:endParaRPr>
          </a:p>
          <a:p>
            <a:pPr eaLnBrk="1" hangingPunct="1"/>
            <a:endParaRPr lang="en-US" sz="3200" dirty="0">
              <a:latin typeface="EucrosiaUPC" panose="02020603050405020304" pitchFamily="18" charset="-34"/>
              <a:cs typeface="EucrosiaUPC" panose="02020603050405020304" pitchFamily="18" charset="-34"/>
            </a:endParaRPr>
          </a:p>
          <a:p>
            <a:pPr eaLnBrk="1" hangingPunct="1"/>
            <a:endParaRPr lang="en-US" sz="3200" dirty="0">
              <a:latin typeface="EucrosiaUPC" panose="02020603050405020304" pitchFamily="18" charset="-34"/>
              <a:cs typeface="EucrosiaUPC" panose="02020603050405020304" pitchFamily="18" charset="-34"/>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12775" y="228600"/>
            <a:ext cx="8153400" cy="990600"/>
          </a:xfrm>
        </p:spPr>
        <p:txBody>
          <a:bodyPr/>
          <a:lstStyle/>
          <a:p>
            <a:r>
              <a:rPr lang="en-US" dirty="0" smtClean="0">
                <a:ea typeface="ＭＳ Ｐゴシック" panose="020B0600070205080204" pitchFamily="34" charset="-128"/>
              </a:rPr>
              <a:t>A Good Game </a:t>
            </a:r>
          </a:p>
        </p:txBody>
      </p:sp>
      <p:sp>
        <p:nvSpPr>
          <p:cNvPr id="33795" name="Rectangle 3"/>
          <p:cNvSpPr>
            <a:spLocks noGrp="1" noChangeArrowheads="1"/>
          </p:cNvSpPr>
          <p:nvPr>
            <p:ph type="body" idx="1"/>
          </p:nvPr>
        </p:nvSpPr>
        <p:spPr>
          <a:xfrm>
            <a:off x="612775" y="1600200"/>
            <a:ext cx="8153400" cy="4495800"/>
          </a:xfrm>
        </p:spPr>
        <p:txBody>
          <a:bodyPr/>
          <a:lstStyle/>
          <a:p>
            <a:r>
              <a:rPr lang="en-US" dirty="0" smtClean="0">
                <a:ea typeface="ＭＳ Ｐゴシック" panose="020B0600070205080204" pitchFamily="34" charset="-128"/>
              </a:rPr>
              <a:t>Must have choice, or </a:t>
            </a:r>
            <a:r>
              <a:rPr lang="en-US" dirty="0" smtClean="0">
                <a:solidFill>
                  <a:srgbClr val="FF0000"/>
                </a:solidFill>
                <a:ea typeface="ＭＳ Ｐゴシック" panose="020B0600070205080204" pitchFamily="34" charset="-128"/>
              </a:rPr>
              <a:t>it is not interactive</a:t>
            </a:r>
          </a:p>
          <a:p>
            <a:r>
              <a:rPr lang="en-US" dirty="0" smtClean="0">
                <a:ea typeface="ＭＳ Ｐゴシック" panose="020B0600070205080204" pitchFamily="34" charset="-128"/>
              </a:rPr>
              <a:t>Must be a series of choices or </a:t>
            </a:r>
            <a:r>
              <a:rPr lang="en-US" dirty="0" smtClean="0">
                <a:solidFill>
                  <a:srgbClr val="FF0000"/>
                </a:solidFill>
                <a:ea typeface="ＭＳ Ｐゴシック" panose="020B0600070205080204" pitchFamily="34" charset="-128"/>
              </a:rPr>
              <a:t>it is too simple to be a game</a:t>
            </a:r>
          </a:p>
          <a:p>
            <a:r>
              <a:rPr lang="en-US" dirty="0" smtClean="0">
                <a:ea typeface="ＭＳ Ｐゴシック" panose="020B0600070205080204" pitchFamily="34" charset="-128"/>
              </a:rPr>
              <a:t>Must have a goal or </a:t>
            </a:r>
            <a:r>
              <a:rPr lang="en-US" dirty="0" smtClean="0">
                <a:solidFill>
                  <a:srgbClr val="FF0000"/>
                </a:solidFill>
                <a:ea typeface="ＭＳ Ｐゴシック" panose="020B0600070205080204" pitchFamily="34" charset="-128"/>
              </a:rPr>
              <a:t>it is a software toy</a:t>
            </a:r>
          </a:p>
          <a:p>
            <a:r>
              <a:rPr lang="en-US" dirty="0" smtClean="0">
                <a:ea typeface="ＭＳ Ｐゴシック" panose="020B0600070205080204" pitchFamily="34" charset="-128"/>
              </a:rPr>
              <a:t>With </a:t>
            </a:r>
            <a:r>
              <a:rPr lang="en-US" i="1" dirty="0" err="1" smtClean="0">
                <a:ea typeface="ＭＳ Ｐゴシック" panose="020B0600070205080204" pitchFamily="34" charset="-128"/>
              </a:rPr>
              <a:t>Sim</a:t>
            </a:r>
            <a:r>
              <a:rPr lang="en-US" i="1" dirty="0" smtClean="0">
                <a:ea typeface="ＭＳ Ｐゴシック" panose="020B0600070205080204" pitchFamily="34" charset="-128"/>
              </a:rPr>
              <a:t> City</a:t>
            </a:r>
            <a:r>
              <a:rPr lang="en-US" dirty="0" smtClean="0">
                <a:ea typeface="ＭＳ Ｐゴシック" panose="020B0600070205080204" pitchFamily="34" charset="-128"/>
              </a:rPr>
              <a:t> and </a:t>
            </a:r>
            <a:r>
              <a:rPr lang="en-US" i="1" dirty="0" smtClean="0">
                <a:ea typeface="ＭＳ Ｐゴシック" panose="020B0600070205080204" pitchFamily="34" charset="-128"/>
              </a:rPr>
              <a:t>The Sims</a:t>
            </a:r>
            <a:r>
              <a:rPr lang="en-US" dirty="0" smtClean="0">
                <a:ea typeface="ＭＳ Ｐゴシック" panose="020B0600070205080204" pitchFamily="34" charset="-128"/>
              </a:rPr>
              <a:t> players may bring their own goals</a:t>
            </a:r>
          </a:p>
          <a:p>
            <a:endParaRPr lang="en-US" dirty="0" smtClean="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04800" y="3048000"/>
            <a:ext cx="8462963" cy="1676400"/>
          </a:xfrm>
        </p:spPr>
        <p:txBody>
          <a:bodyPr/>
          <a:lstStyle/>
          <a:p>
            <a:pPr algn="ctr"/>
            <a:r>
              <a:rPr lang="en-US" smtClean="0">
                <a:ea typeface="ＭＳ Ｐゴシック" panose="020B0600070205080204" pitchFamily="34" charset="-128"/>
              </a:rPr>
              <a:t>Course Expectations</a:t>
            </a:r>
            <a:r>
              <a:rPr lang="en-US" sz="4800" smtClean="0">
                <a:ea typeface="ＭＳ Ｐゴシック" panose="020B0600070205080204" pitchFamily="34" charset="-128"/>
              </a:rPr>
              <a:t/>
            </a:r>
            <a:br>
              <a:rPr lang="en-US" sz="4800" smtClean="0">
                <a:ea typeface="ＭＳ Ｐゴシック" panose="020B0600070205080204" pitchFamily="34" charset="-128"/>
              </a:rPr>
            </a:br>
            <a:r>
              <a:rPr lang="en-US" sz="4800" smtClean="0">
                <a:ea typeface="ＭＳ Ｐゴシック" panose="020B0600070205080204" pitchFamily="34" charset="-128"/>
              </a:rPr>
              <a:t>Understanding Fun!</a:t>
            </a:r>
            <a:endParaRPr lang="en-CA" sz="4800" smtClean="0">
              <a:ea typeface="ＭＳ Ｐゴシック" panose="020B0600070205080204" pitchFamily="34" charset="-128"/>
            </a:endParaRPr>
          </a:p>
        </p:txBody>
      </p:sp>
      <p:sp>
        <p:nvSpPr>
          <p:cNvPr id="12291"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A Good Game Uses ROSS</a:t>
            </a:r>
          </a:p>
        </p:txBody>
      </p:sp>
      <p:sp>
        <p:nvSpPr>
          <p:cNvPr id="34819" name="Rectangle 3"/>
          <p:cNvSpPr>
            <a:spLocks noGrp="1" noChangeArrowheads="1"/>
          </p:cNvSpPr>
          <p:nvPr>
            <p:ph type="body" idx="1"/>
          </p:nvPr>
        </p:nvSpPr>
        <p:spPr>
          <a:xfrm>
            <a:off x="612775" y="1600200"/>
            <a:ext cx="8153400" cy="4495800"/>
          </a:xfrm>
        </p:spPr>
        <p:txBody>
          <a:bodyPr/>
          <a:lstStyle/>
          <a:p>
            <a:r>
              <a:rPr lang="en-US" dirty="0" smtClean="0">
                <a:solidFill>
                  <a:srgbClr val="0000FF"/>
                </a:solidFill>
                <a:ea typeface="ＭＳ Ｐゴシック" panose="020B0600070205080204" pitchFamily="34" charset="-128"/>
              </a:rPr>
              <a:t>R</a:t>
            </a:r>
            <a:r>
              <a:rPr lang="en-US" dirty="0" smtClean="0">
                <a:ea typeface="ＭＳ Ｐゴシック" panose="020B0600070205080204" pitchFamily="34" charset="-128"/>
              </a:rPr>
              <a:t>ules</a:t>
            </a:r>
          </a:p>
          <a:p>
            <a:r>
              <a:rPr lang="en-US" dirty="0" smtClean="0">
                <a:solidFill>
                  <a:srgbClr val="0000FF"/>
                </a:solidFill>
                <a:ea typeface="ＭＳ Ｐゴシック" panose="020B0600070205080204" pitchFamily="34" charset="-128"/>
              </a:rPr>
              <a:t>O</a:t>
            </a:r>
            <a:r>
              <a:rPr lang="en-US" dirty="0" smtClean="0">
                <a:ea typeface="ＭＳ Ｐゴシック" panose="020B0600070205080204" pitchFamily="34" charset="-128"/>
              </a:rPr>
              <a:t>utcomes</a:t>
            </a:r>
          </a:p>
          <a:p>
            <a:r>
              <a:rPr lang="en-US" dirty="0" smtClean="0">
                <a:solidFill>
                  <a:srgbClr val="0000FF"/>
                </a:solidFill>
                <a:ea typeface="ＭＳ Ｐゴシック" panose="020B0600070205080204" pitchFamily="34" charset="-128"/>
              </a:rPr>
              <a:t>S</a:t>
            </a:r>
            <a:r>
              <a:rPr lang="en-US" dirty="0" smtClean="0">
                <a:ea typeface="ＭＳ Ｐゴシック" panose="020B0600070205080204" pitchFamily="34" charset="-128"/>
              </a:rPr>
              <a:t>trategy </a:t>
            </a:r>
          </a:p>
          <a:p>
            <a:r>
              <a:rPr lang="en-US" dirty="0" smtClean="0">
                <a:solidFill>
                  <a:srgbClr val="0000FF"/>
                </a:solidFill>
                <a:ea typeface="ＭＳ Ｐゴシック" panose="020B0600070205080204" pitchFamily="34" charset="-128"/>
              </a:rPr>
              <a:t>S</a:t>
            </a:r>
            <a:r>
              <a:rPr lang="en-US" dirty="0" smtClean="0">
                <a:ea typeface="ＭＳ Ｐゴシック" panose="020B0600070205080204" pitchFamily="34" charset="-128"/>
              </a:rPr>
              <a:t>trategic Interdependence</a:t>
            </a:r>
          </a:p>
          <a:p>
            <a:pPr>
              <a:buFontTx/>
              <a:buNone/>
            </a:pPr>
            <a:endParaRPr lang="en-US" dirty="0" smtClean="0">
              <a:ea typeface="ＭＳ Ｐゴシック" panose="020B0600070205080204" pitchFamily="34" charset="-128"/>
            </a:endParaRPr>
          </a:p>
          <a:p>
            <a:pPr>
              <a:buFontTx/>
              <a:buNone/>
            </a:pPr>
            <a:r>
              <a:rPr lang="en-US" dirty="0" smtClean="0">
                <a:ea typeface="ＭＳ Ｐゴシック" panose="020B0600070205080204" pitchFamily="34" charset="-128"/>
              </a:rPr>
              <a:t>Case study - Connect4 Ross Style</a:t>
            </a: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752600"/>
            <a:ext cx="2709863"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12775" y="228600"/>
            <a:ext cx="8153400" cy="990600"/>
          </a:xfrm>
        </p:spPr>
        <p:txBody>
          <a:bodyPr/>
          <a:lstStyle/>
          <a:p>
            <a:r>
              <a:rPr lang="en-US" dirty="0" smtClean="0">
                <a:ea typeface="ＭＳ Ｐゴシック" panose="020B0600070205080204" pitchFamily="34" charset="-128"/>
              </a:rPr>
              <a:t>Case study - Connect4 Rules</a:t>
            </a:r>
          </a:p>
        </p:txBody>
      </p:sp>
      <p:sp>
        <p:nvSpPr>
          <p:cNvPr id="178179" name="Rectangle 3"/>
          <p:cNvSpPr>
            <a:spLocks noGrp="1" noChangeArrowheads="1"/>
          </p:cNvSpPr>
          <p:nvPr>
            <p:ph type="body" idx="1"/>
          </p:nvPr>
        </p:nvSpPr>
        <p:spPr>
          <a:xfrm>
            <a:off x="612775" y="1600200"/>
            <a:ext cx="8153400" cy="4495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400" dirty="0"/>
              <a:t>Choose who plays first</a:t>
            </a:r>
          </a:p>
          <a:p>
            <a:r>
              <a:rPr lang="en-US" sz="2400" dirty="0"/>
              <a:t>Each player drops marker on grid </a:t>
            </a:r>
          </a:p>
          <a:p>
            <a:r>
              <a:rPr lang="en-US" sz="2400" dirty="0"/>
              <a:t>Play alternates</a:t>
            </a:r>
          </a:p>
          <a:p>
            <a:r>
              <a:rPr lang="en-US" sz="2400" dirty="0"/>
              <a:t>A row can be</a:t>
            </a:r>
          </a:p>
          <a:p>
            <a:pPr lvl="1"/>
            <a:r>
              <a:rPr lang="en-US" sz="2000" dirty="0"/>
              <a:t>Horizontal</a:t>
            </a:r>
          </a:p>
          <a:p>
            <a:pPr lvl="1"/>
            <a:r>
              <a:rPr lang="en-US" sz="2000" dirty="0"/>
              <a:t>Vertical</a:t>
            </a:r>
          </a:p>
          <a:p>
            <a:pPr lvl="1"/>
            <a:r>
              <a:rPr lang="en-US" sz="2000" dirty="0"/>
              <a:t>Diagonal </a:t>
            </a:r>
          </a:p>
          <a:p>
            <a:r>
              <a:rPr lang="en-US" sz="2400" dirty="0"/>
              <a:t>The first player to get four in a row wins</a:t>
            </a:r>
          </a:p>
          <a:p>
            <a:r>
              <a:rPr lang="en-US" sz="2400" dirty="0"/>
              <a:t>If board filled and no player has 4 in a row, </a:t>
            </a:r>
            <a:r>
              <a:rPr lang="en-US" sz="2400" dirty="0" smtClean="0"/>
              <a:t>tie</a:t>
            </a:r>
            <a:r>
              <a:rPr lang="en-US" sz="2400" dirty="0"/>
              <a:t/>
            </a:r>
            <a:br>
              <a:rPr lang="en-US" sz="2400" dirty="0"/>
            </a:br>
            <a:endParaRPr lang="en-US" sz="2400" dirty="0"/>
          </a:p>
          <a:p>
            <a:endParaRPr lang="en-US" sz="2400" dirty="0"/>
          </a:p>
          <a:p>
            <a:endParaRPr lang="en-US" sz="2400" dirty="0"/>
          </a:p>
        </p:txBody>
      </p:sp>
      <p:sp>
        <p:nvSpPr>
          <p:cNvPr id="35844" name="AutoShape 4" descr="Z"/>
          <p:cNvSpPr>
            <a:spLocks noChangeAspect="1" noChangeArrowheads="1"/>
          </p:cNvSpPr>
          <p:nvPr/>
        </p:nvSpPr>
        <p:spPr bwMode="auto">
          <a:xfrm>
            <a:off x="3881438" y="2771775"/>
            <a:ext cx="13811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CA"/>
          </a:p>
        </p:txBody>
      </p:sp>
      <p:pic>
        <p:nvPicPr>
          <p:cNvPr id="35845" name="Picture 5" descr="connec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275" y="1828800"/>
            <a:ext cx="3009900"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12775" y="228600"/>
            <a:ext cx="8153400" cy="990600"/>
          </a:xfrm>
        </p:spPr>
        <p:txBody>
          <a:bodyPr/>
          <a:lstStyle/>
          <a:p>
            <a:r>
              <a:rPr lang="en-US" dirty="0" smtClean="0">
                <a:ea typeface="ＭＳ Ｐゴシック" panose="020B0600070205080204" pitchFamily="34" charset="-128"/>
              </a:rPr>
              <a:t>Case study - Connect4 Outcomes</a:t>
            </a:r>
          </a:p>
        </p:txBody>
      </p:sp>
      <p:pic>
        <p:nvPicPr>
          <p:cNvPr id="36867" name="Picture 3" descr="MC90044190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0825" y="1857375"/>
            <a:ext cx="17811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MC90015704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3733800"/>
            <a:ext cx="143986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5"/>
          <p:cNvSpPr txBox="1">
            <a:spLocks noChangeArrowheads="1"/>
          </p:cNvSpPr>
          <p:nvPr/>
        </p:nvSpPr>
        <p:spPr bwMode="auto">
          <a:xfrm>
            <a:off x="1295400" y="1676400"/>
            <a:ext cx="1676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4800" dirty="0">
                <a:solidFill>
                  <a:srgbClr val="0000FF"/>
                </a:solidFill>
              </a:rPr>
              <a:t>Win</a:t>
            </a:r>
          </a:p>
        </p:txBody>
      </p:sp>
      <p:sp>
        <p:nvSpPr>
          <p:cNvPr id="36870" name="Text Box 6"/>
          <p:cNvSpPr txBox="1">
            <a:spLocks noChangeArrowheads="1"/>
          </p:cNvSpPr>
          <p:nvPr/>
        </p:nvSpPr>
        <p:spPr bwMode="auto">
          <a:xfrm>
            <a:off x="3581400" y="4648200"/>
            <a:ext cx="1676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4800">
                <a:solidFill>
                  <a:srgbClr val="0000FF"/>
                </a:solidFill>
              </a:rPr>
              <a:t>Loss</a:t>
            </a:r>
          </a:p>
        </p:txBody>
      </p:sp>
      <p:pic>
        <p:nvPicPr>
          <p:cNvPr id="36871" name="Picture 7" descr="MC900232927[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2819400"/>
            <a:ext cx="21494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8"/>
          <p:cNvSpPr txBox="1">
            <a:spLocks noChangeArrowheads="1"/>
          </p:cNvSpPr>
          <p:nvPr/>
        </p:nvSpPr>
        <p:spPr bwMode="auto">
          <a:xfrm>
            <a:off x="5943600" y="1676400"/>
            <a:ext cx="1676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4800">
                <a:solidFill>
                  <a:srgbClr val="0000FF"/>
                </a:solidFill>
              </a:rPr>
              <a:t>Tie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12775" y="228600"/>
            <a:ext cx="8153400" cy="990600"/>
          </a:xfrm>
        </p:spPr>
        <p:txBody>
          <a:bodyPr/>
          <a:lstStyle/>
          <a:p>
            <a:r>
              <a:rPr lang="en-US" dirty="0" smtClean="0">
                <a:ea typeface="ＭＳ Ｐゴシック" panose="020B0600070205080204" pitchFamily="34" charset="-128"/>
              </a:rPr>
              <a:t>Case study - Connect4 Strategy</a:t>
            </a:r>
          </a:p>
        </p:txBody>
      </p:sp>
      <p:sp>
        <p:nvSpPr>
          <p:cNvPr id="180227" name="Rectangle 3"/>
          <p:cNvSpPr>
            <a:spLocks noGrp="1" noChangeArrowheads="1"/>
          </p:cNvSpPr>
          <p:nvPr>
            <p:ph type="body" idx="1"/>
          </p:nvPr>
        </p:nvSpPr>
        <p:spPr>
          <a:xfrm>
            <a:off x="612775" y="1600200"/>
            <a:ext cx="8153400" cy="4495800"/>
          </a:xfrm>
        </p:spPr>
        <p:txBody>
          <a:bodyPr/>
          <a:lstStyle/>
          <a:p>
            <a:pPr>
              <a:buFontTx/>
              <a:buNone/>
              <a:defRPr/>
            </a:pPr>
            <a:r>
              <a:rPr lang="en-US" dirty="0">
                <a:solidFill>
                  <a:srgbClr val="0000FF"/>
                </a:solidFill>
              </a:rPr>
              <a:t>Aggressive –</a:t>
            </a:r>
          </a:p>
          <a:p>
            <a:pPr lvl="1">
              <a:defRPr/>
            </a:pPr>
            <a:r>
              <a:rPr lang="en-US" dirty="0"/>
              <a:t>Form lines of 3</a:t>
            </a:r>
          </a:p>
          <a:p>
            <a:pPr lvl="1">
              <a:defRPr/>
            </a:pPr>
            <a:r>
              <a:rPr lang="en-US" dirty="0"/>
              <a:t>Place pieces to form new lines</a:t>
            </a:r>
          </a:p>
          <a:p>
            <a:pPr>
              <a:buFontTx/>
              <a:buNone/>
              <a:defRPr/>
            </a:pPr>
            <a:r>
              <a:rPr lang="en-US" dirty="0">
                <a:solidFill>
                  <a:srgbClr val="0000FF"/>
                </a:solidFill>
              </a:rPr>
              <a:t>Defensive –</a:t>
            </a:r>
          </a:p>
          <a:p>
            <a:pPr lvl="1">
              <a:defRPr/>
            </a:pPr>
            <a:r>
              <a:rPr lang="en-US" dirty="0"/>
              <a:t>Block other player lines</a:t>
            </a:r>
          </a:p>
          <a:p>
            <a:pPr lvl="1">
              <a:defRPr/>
            </a:pPr>
            <a:r>
              <a:rPr lang="en-US" dirty="0"/>
              <a:t>Place pieces next to opponent’s groups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12774" y="228600"/>
            <a:ext cx="8531225" cy="990600"/>
          </a:xfrm>
        </p:spPr>
        <p:txBody>
          <a:bodyPr/>
          <a:lstStyle/>
          <a:p>
            <a:r>
              <a:rPr lang="en-US" sz="4000" dirty="0" smtClean="0">
                <a:ea typeface="ＭＳ Ｐゴシック" panose="020B0600070205080204" pitchFamily="34" charset="-128"/>
              </a:rPr>
              <a:t>Case study - Connect4 Strategic Interdependence</a:t>
            </a:r>
          </a:p>
        </p:txBody>
      </p:sp>
      <p:sp>
        <p:nvSpPr>
          <p:cNvPr id="38915" name="Rectangle 3"/>
          <p:cNvSpPr>
            <a:spLocks noGrp="1" noChangeArrowheads="1"/>
          </p:cNvSpPr>
          <p:nvPr>
            <p:ph type="body" idx="1"/>
          </p:nvPr>
        </p:nvSpPr>
        <p:spPr>
          <a:xfrm>
            <a:off x="612775" y="1600200"/>
            <a:ext cx="8153400" cy="4495800"/>
          </a:xfrm>
        </p:spPr>
        <p:txBody>
          <a:bodyPr/>
          <a:lstStyle/>
          <a:p>
            <a:r>
              <a:rPr lang="en-US" dirty="0" smtClean="0">
                <a:ea typeface="ＭＳ Ｐゴシック" panose="020B0600070205080204" pitchFamily="34" charset="-128"/>
              </a:rPr>
              <a:t>Aggressive leads to faster wins but higher risk</a:t>
            </a:r>
          </a:p>
          <a:p>
            <a:r>
              <a:rPr lang="en-US" dirty="0" smtClean="0">
                <a:ea typeface="ＭＳ Ｐゴシック" panose="020B0600070205080204" pitchFamily="34" charset="-128"/>
              </a:rPr>
              <a:t>Defensive leads to slower wins with less risk, can be played around</a:t>
            </a:r>
          </a:p>
          <a:p>
            <a:endParaRPr lang="en-US" dirty="0" smtClean="0">
              <a:ea typeface="ＭＳ Ｐゴシック" panose="020B0600070205080204" pitchFamily="34" charset="-128"/>
            </a:endParaRPr>
          </a:p>
          <a:p>
            <a:r>
              <a:rPr lang="en-US" dirty="0" smtClean="0">
                <a:ea typeface="ＭＳ Ｐゴシック" panose="020B0600070205080204" pitchFamily="34" charset="-128"/>
              </a:rPr>
              <a:t>Like football, the best defense is a good offense (if you go first)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ROSS Pong</a:t>
            </a:r>
          </a:p>
        </p:txBody>
      </p:sp>
      <p:pic>
        <p:nvPicPr>
          <p:cNvPr id="2" name="Picture 1"/>
          <p:cNvPicPr>
            <a:picLocks noChangeAspect="1"/>
          </p:cNvPicPr>
          <p:nvPr/>
        </p:nvPicPr>
        <p:blipFill>
          <a:blip r:embed="rId2"/>
          <a:stretch>
            <a:fillRect/>
          </a:stretch>
        </p:blipFill>
        <p:spPr>
          <a:xfrm>
            <a:off x="2667000" y="2286000"/>
            <a:ext cx="3616325" cy="27122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12775" y="228600"/>
            <a:ext cx="8153400" cy="990600"/>
          </a:xfrm>
        </p:spPr>
        <p:txBody>
          <a:bodyPr/>
          <a:lstStyle/>
          <a:p>
            <a:r>
              <a:rPr lang="en-US" dirty="0" smtClean="0">
                <a:ea typeface="ＭＳ Ｐゴシック" panose="020B0600070205080204" pitchFamily="34" charset="-128"/>
              </a:rPr>
              <a:t>The term - Flow</a:t>
            </a:r>
          </a:p>
        </p:txBody>
      </p:sp>
      <p:sp>
        <p:nvSpPr>
          <p:cNvPr id="40963" name="Rectangle 3"/>
          <p:cNvSpPr>
            <a:spLocks noGrp="1" noChangeArrowheads="1"/>
          </p:cNvSpPr>
          <p:nvPr>
            <p:ph type="body" idx="1"/>
          </p:nvPr>
        </p:nvSpPr>
        <p:spPr>
          <a:xfrm>
            <a:off x="612775" y="1600200"/>
            <a:ext cx="8153400" cy="4495800"/>
          </a:xfrm>
        </p:spPr>
        <p:txBody>
          <a:bodyPr/>
          <a:lstStyle/>
          <a:p>
            <a:r>
              <a:rPr lang="en-US" dirty="0" smtClean="0">
                <a:ea typeface="ＭＳ Ｐゴシック" panose="020B0600070205080204" pitchFamily="34" charset="-128"/>
              </a:rPr>
              <a:t>“Flow: The Psychology of Optimal Experience” by U of Chicago professor </a:t>
            </a:r>
            <a:r>
              <a:rPr lang="en-US" dirty="0" err="1" smtClean="0">
                <a:ea typeface="ＭＳ Ｐゴシック" panose="020B0600070205080204" pitchFamily="34" charset="-128"/>
              </a:rPr>
              <a:t>Mihaly</a:t>
            </a:r>
            <a:r>
              <a:rPr lang="en-US" dirty="0" smtClean="0">
                <a:ea typeface="ＭＳ Ｐゴシック" panose="020B0600070205080204" pitchFamily="34" charset="-128"/>
              </a:rPr>
              <a:t> </a:t>
            </a:r>
            <a:r>
              <a:rPr lang="en-US" dirty="0" err="1" smtClean="0">
                <a:ea typeface="ＭＳ Ｐゴシック" panose="020B0600070205080204" pitchFamily="34" charset="-128"/>
              </a:rPr>
              <a:t>Csikszentmihalyi</a:t>
            </a:r>
            <a:endParaRPr lang="en-US" dirty="0" smtClean="0">
              <a:ea typeface="ＭＳ Ｐゴシック" panose="020B0600070205080204" pitchFamily="34" charset="-128"/>
            </a:endParaRPr>
          </a:p>
          <a:p>
            <a:r>
              <a:rPr lang="en-US" dirty="0" smtClean="0">
                <a:ea typeface="ＭＳ Ｐゴシック" panose="020B0600070205080204" pitchFamily="34" charset="-128"/>
              </a:rPr>
              <a:t>Flow is a state of exhilaration, deep sense of enjoyment</a:t>
            </a:r>
          </a:p>
          <a:p>
            <a:r>
              <a:rPr lang="en-US" dirty="0" smtClean="0">
                <a:ea typeface="ＭＳ Ｐゴシック" panose="020B0600070205080204" pitchFamily="34" charset="-128"/>
              </a:rPr>
              <a:t>Usually when a person’s body or mind stretched to limits to accomplish something difficult and worthwhile</a:t>
            </a:r>
          </a:p>
          <a:p>
            <a:endParaRPr lang="en-US" dirty="0" smtClean="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Flow Channel</a:t>
            </a:r>
          </a:p>
        </p:txBody>
      </p:sp>
      <p:pic>
        <p:nvPicPr>
          <p:cNvPr id="41987" name="Picture 4" descr="Understanding_Fun_Figure_8"/>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762000" y="1600200"/>
            <a:ext cx="7589191" cy="4648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Difficulty Increases</a:t>
            </a:r>
          </a:p>
        </p:txBody>
      </p:sp>
      <p:sp>
        <p:nvSpPr>
          <p:cNvPr id="43011" name="Rectangle 3"/>
          <p:cNvSpPr>
            <a:spLocks noGrp="1" noChangeArrowheads="1"/>
          </p:cNvSpPr>
          <p:nvPr>
            <p:ph type="body" idx="1"/>
          </p:nvPr>
        </p:nvSpPr>
        <p:spPr>
          <a:xfrm>
            <a:off x="612775" y="1600200"/>
            <a:ext cx="8153400" cy="4495800"/>
          </a:xfrm>
        </p:spPr>
        <p:txBody>
          <a:bodyPr/>
          <a:lstStyle/>
          <a:p>
            <a:pPr>
              <a:buFontTx/>
              <a:buNone/>
            </a:pPr>
            <a:endParaRPr lang="en-US" smtClean="0">
              <a:ea typeface="ＭＳ Ｐゴシック" panose="020B0600070205080204" pitchFamily="34" charset="-128"/>
            </a:endParaRPr>
          </a:p>
        </p:txBody>
      </p:sp>
      <p:graphicFrame>
        <p:nvGraphicFramePr>
          <p:cNvPr id="43012" name="Object 6"/>
          <p:cNvGraphicFramePr>
            <a:graphicFrameLocks noChangeAspect="1"/>
          </p:cNvGraphicFramePr>
          <p:nvPr/>
        </p:nvGraphicFramePr>
        <p:xfrm>
          <a:off x="1371600" y="5334000"/>
          <a:ext cx="5943600" cy="722313"/>
        </p:xfrm>
        <a:graphic>
          <a:graphicData uri="http://schemas.openxmlformats.org/presentationml/2006/ole">
            <mc:AlternateContent xmlns:mc="http://schemas.openxmlformats.org/markup-compatibility/2006">
              <mc:Choice xmlns:v="urn:schemas-microsoft-com:vml" Requires="v">
                <p:oleObj spid="_x0000_s43021" name="VISIO" r:id="rId3" imgW="3700272" imgH="493776" progId="Visio.Drawing.5">
                  <p:embed/>
                </p:oleObj>
              </mc:Choice>
              <mc:Fallback>
                <p:oleObj name="VISIO" r:id="rId3" imgW="3700272" imgH="493776" progId="Visio.Drawing.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5334000"/>
                        <a:ext cx="5943600"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3013" name="Picture 7" descr="Understanding_Fun_Figure_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1828800"/>
            <a:ext cx="4737100"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Your Turn</a:t>
            </a:r>
          </a:p>
        </p:txBody>
      </p:sp>
      <p:sp>
        <p:nvSpPr>
          <p:cNvPr id="161795" name="Rectangle 3"/>
          <p:cNvSpPr>
            <a:spLocks noGrp="1" noChangeArrowheads="1"/>
          </p:cNvSpPr>
          <p:nvPr>
            <p:ph type="body" idx="1"/>
          </p:nvPr>
        </p:nvSpPr>
        <p:spPr>
          <a:xfrm>
            <a:off x="612775" y="1600200"/>
            <a:ext cx="8153400" cy="4495800"/>
          </a:xfrm>
        </p:spPr>
        <p:txBody>
          <a:bodyPr/>
          <a:lstStyle/>
          <a:p>
            <a:pPr>
              <a:defRPr/>
            </a:pPr>
            <a:r>
              <a:rPr lang="en-US" dirty="0"/>
              <a:t>Your relevant data in &lt;= 30s </a:t>
            </a:r>
          </a:p>
          <a:p>
            <a:pPr lvl="1">
              <a:defRPr/>
            </a:pPr>
            <a:r>
              <a:rPr lang="en-US" dirty="0"/>
              <a:t>Name</a:t>
            </a:r>
          </a:p>
          <a:p>
            <a:pPr lvl="1">
              <a:defRPr/>
            </a:pPr>
            <a:r>
              <a:rPr lang="en-US" dirty="0"/>
              <a:t>Year</a:t>
            </a:r>
          </a:p>
          <a:p>
            <a:pPr lvl="1">
              <a:defRPr/>
            </a:pPr>
            <a:r>
              <a:rPr lang="en-US" dirty="0"/>
              <a:t>Degree</a:t>
            </a:r>
          </a:p>
          <a:p>
            <a:pPr lvl="1">
              <a:defRPr/>
            </a:pPr>
            <a:r>
              <a:rPr lang="en-US" dirty="0"/>
              <a:t>Why you are in this class</a:t>
            </a:r>
          </a:p>
          <a:p>
            <a:pPr lvl="1">
              <a:defRPr/>
            </a:pPr>
            <a:r>
              <a:rPr lang="en-US" dirty="0"/>
              <a:t>Your favorite </a:t>
            </a:r>
            <a:r>
              <a:rPr lang="en-US" dirty="0" smtClean="0"/>
              <a:t>game (max two)</a:t>
            </a:r>
            <a:endParaRPr lang="en-US" dirty="0"/>
          </a:p>
        </p:txBody>
      </p:sp>
    </p:spTree>
    <p:extLst>
      <p:ext uri="{BB962C8B-B14F-4D97-AF65-F5344CB8AC3E}">
        <p14:creationId xmlns:p14="http://schemas.microsoft.com/office/powerpoint/2010/main" val="693868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sz="quarter" idx="1"/>
          </p:nvPr>
        </p:nvSpPr>
        <p:spPr>
          <a:xfrm>
            <a:off x="612775" y="1600200"/>
            <a:ext cx="8153400" cy="4495800"/>
          </a:xfrm>
        </p:spPr>
        <p:txBody>
          <a:bodyPr/>
          <a:lstStyle/>
          <a:p>
            <a:r>
              <a:rPr lang="en-US" dirty="0" smtClean="0">
                <a:ea typeface="ＭＳ Ｐゴシック" panose="020B0600070205080204" pitchFamily="34" charset="-128"/>
              </a:rPr>
              <a:t>You have to </a:t>
            </a:r>
            <a:r>
              <a:rPr lang="en-US" i="1" dirty="0" smtClean="0">
                <a:ea typeface="ＭＳ Ｐゴシック" panose="020B0600070205080204" pitchFamily="34" charset="-128"/>
              </a:rPr>
              <a:t>want </a:t>
            </a:r>
            <a:r>
              <a:rPr lang="en-US" dirty="0" smtClean="0">
                <a:ea typeface="ＭＳ Ｐゴシック" panose="020B0600070205080204" pitchFamily="34" charset="-128"/>
              </a:rPr>
              <a:t>to do this, if you are to succeed. </a:t>
            </a:r>
          </a:p>
          <a:p>
            <a:endParaRPr lang="en-US" dirty="0" smtClean="0">
              <a:ea typeface="ＭＳ Ｐゴシック" panose="020B0600070205080204" pitchFamily="34" charset="-128"/>
            </a:endParaRPr>
          </a:p>
          <a:p>
            <a:r>
              <a:rPr lang="en-US" dirty="0" smtClean="0">
                <a:ea typeface="ＭＳ Ｐゴシック" panose="020B0600070205080204" pitchFamily="34" charset="-128"/>
              </a:rPr>
              <a:t>Video game programming is </a:t>
            </a:r>
            <a:r>
              <a:rPr lang="en-US" dirty="0" smtClean="0">
                <a:solidFill>
                  <a:srgbClr val="FF0000"/>
                </a:solidFill>
                <a:ea typeface="ＭＳ Ｐゴシック" panose="020B0600070205080204" pitchFamily="34" charset="-128"/>
              </a:rPr>
              <a:t>one of the hardest computer science disciplines</a:t>
            </a:r>
            <a:r>
              <a:rPr lang="en-US" dirty="0" smtClean="0">
                <a:ea typeface="ＭＳ Ｐゴシック" panose="020B0600070205080204" pitchFamily="34" charset="-128"/>
              </a:rPr>
              <a:t>.  Don’t believe me? Just wait and see.</a:t>
            </a:r>
          </a:p>
          <a:p>
            <a:endParaRPr lang="en-US" dirty="0" smtClean="0">
              <a:ea typeface="ＭＳ Ｐゴシック" panose="020B0600070205080204" pitchFamily="34" charset="-128"/>
            </a:endParaRPr>
          </a:p>
          <a:p>
            <a:r>
              <a:rPr lang="en-US" dirty="0" smtClean="0">
                <a:ea typeface="ＭＳ Ｐゴシック" panose="020B0600070205080204" pitchFamily="34" charset="-128"/>
              </a:rPr>
              <a:t>"</a:t>
            </a:r>
            <a:r>
              <a:rPr lang="en-US" dirty="0" smtClean="0">
                <a:latin typeface="Gill Sans MT Condensed" panose="020B0506020104020203" pitchFamily="34" charset="0"/>
                <a:ea typeface="ＭＳ Ｐゴシック" panose="020B0600070205080204" pitchFamily="34" charset="-128"/>
              </a:rPr>
              <a:t>It's time to kick ass and chew bubble gum...and I'm all out of gum</a:t>
            </a:r>
            <a:r>
              <a:rPr lang="en-US" dirty="0" smtClean="0">
                <a:ea typeface="ＭＳ Ｐゴシック" panose="020B0600070205080204" pitchFamily="34" charset="-128"/>
              </a:rPr>
              <a:t>." </a:t>
            </a:r>
            <a:r>
              <a:rPr lang="en-US" dirty="0">
                <a:latin typeface="Gill Sans MT Condensed" panose="020B0506020104020203" pitchFamily="34" charset="0"/>
                <a:ea typeface="ＭＳ Ｐゴシック" panose="020B0600070205080204" pitchFamily="34" charset="-128"/>
              </a:rPr>
              <a:t>(Duke </a:t>
            </a:r>
            <a:r>
              <a:rPr lang="en-US" dirty="0" err="1">
                <a:latin typeface="Gill Sans MT Condensed" panose="020B0506020104020203" pitchFamily="34" charset="0"/>
                <a:ea typeface="ＭＳ Ｐゴシック" panose="020B0600070205080204" pitchFamily="34" charset="-128"/>
              </a:rPr>
              <a:t>Nukem</a:t>
            </a:r>
            <a:r>
              <a:rPr lang="en-US" dirty="0">
                <a:latin typeface="Gill Sans MT Condensed" panose="020B0506020104020203" pitchFamily="34" charset="0"/>
                <a:ea typeface="ＭＳ Ｐゴシック" panose="020B0600070205080204" pitchFamily="34" charset="-128"/>
              </a:rPr>
              <a:t>)  </a:t>
            </a:r>
          </a:p>
          <a:p>
            <a:endParaRPr lang="en-CA" dirty="0" smtClean="0">
              <a:ea typeface="ＭＳ Ｐゴシック" panose="020B0600070205080204" pitchFamily="34" charset="-128"/>
            </a:endParaRPr>
          </a:p>
        </p:txBody>
      </p:sp>
      <p:sp>
        <p:nvSpPr>
          <p:cNvPr id="1331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Turn-In Requirements</a:t>
            </a:r>
          </a:p>
        </p:txBody>
      </p:sp>
      <p:sp>
        <p:nvSpPr>
          <p:cNvPr id="51203" name="Rectangle 3"/>
          <p:cNvSpPr>
            <a:spLocks noGrp="1" noChangeArrowheads="1"/>
          </p:cNvSpPr>
          <p:nvPr>
            <p:ph type="body" idx="1"/>
          </p:nvPr>
        </p:nvSpPr>
        <p:spPr>
          <a:xfrm>
            <a:off x="612775" y="1600200"/>
            <a:ext cx="8153400" cy="4495800"/>
          </a:xfrm>
        </p:spPr>
        <p:txBody>
          <a:bodyPr/>
          <a:lstStyle/>
          <a:p>
            <a:r>
              <a:rPr lang="en-US" dirty="0" smtClean="0">
                <a:ea typeface="ＭＳ Ｐゴシック" panose="020B0600070205080204" pitchFamily="34" charset="-128"/>
              </a:rPr>
              <a:t>Share with your classmates </a:t>
            </a:r>
          </a:p>
          <a:p>
            <a:r>
              <a:rPr lang="en-US" dirty="0" smtClean="0">
                <a:ea typeface="ＭＳ Ｐゴシック" panose="020B0600070205080204" pitchFamily="34" charset="-128"/>
              </a:rPr>
              <a:t>Find matching!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514600"/>
            <a:ext cx="8305800" cy="923925"/>
          </a:xfrm>
          <a:prstGeom prst="rect">
            <a:avLst/>
          </a:prstGeom>
          <a:noFill/>
        </p:spPr>
        <p:txBody>
          <a:bodyPr>
            <a:spAutoFit/>
          </a:bodyPr>
          <a:lstStyle/>
          <a:p>
            <a:pPr algn="ctr">
              <a:defRPr/>
            </a:pPr>
            <a:r>
              <a:rPr lang="en-CA" sz="5400" i="0" dirty="0">
                <a:solidFill>
                  <a:schemeClr val="tx2"/>
                </a:solidFill>
                <a:latin typeface="+mn-lt"/>
                <a:ea typeface="ＭＳ Ｐゴシック" pitchFamily="27" charset="-128"/>
                <a:cs typeface="ＭＳ Ｐゴシック" charset="0"/>
              </a:rPr>
              <a:t>Course</a:t>
            </a:r>
            <a:r>
              <a:rPr lang="en-CA" sz="4000" i="0" dirty="0">
                <a:latin typeface="+mn-lt"/>
              </a:rPr>
              <a:t> </a:t>
            </a:r>
            <a:r>
              <a:rPr lang="en-CA" sz="5400" i="0" dirty="0">
                <a:solidFill>
                  <a:schemeClr val="tx2"/>
                </a:solidFill>
                <a:latin typeface="+mn-lt"/>
                <a:ea typeface="ＭＳ Ｐゴシック" pitchFamily="27" charset="-128"/>
                <a:cs typeface="ＭＳ Ｐゴシック" charset="0"/>
              </a:rPr>
              <a:t>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Course Objectives</a:t>
            </a:r>
          </a:p>
        </p:txBody>
      </p:sp>
      <p:sp>
        <p:nvSpPr>
          <p:cNvPr id="53251" name="Rectangle 3"/>
          <p:cNvSpPr>
            <a:spLocks noGrp="1" noChangeArrowheads="1"/>
          </p:cNvSpPr>
          <p:nvPr>
            <p:ph type="body" idx="1"/>
          </p:nvPr>
        </p:nvSpPr>
        <p:spPr>
          <a:xfrm>
            <a:off x="612775" y="1600200"/>
            <a:ext cx="8153400" cy="4495800"/>
          </a:xfrm>
        </p:spPr>
        <p:txBody>
          <a:bodyPr/>
          <a:lstStyle/>
          <a:p>
            <a:pPr>
              <a:lnSpc>
                <a:spcPct val="90000"/>
              </a:lnSpc>
            </a:pPr>
            <a:r>
              <a:rPr lang="en-US" smtClean="0">
                <a:ea typeface="ＭＳ Ｐゴシック" panose="020B0600070205080204" pitchFamily="34" charset="-128"/>
              </a:rPr>
              <a:t>Basic concepts and techniques for game design and development</a:t>
            </a:r>
          </a:p>
          <a:p>
            <a:pPr>
              <a:lnSpc>
                <a:spcPct val="90000"/>
              </a:lnSpc>
            </a:pPr>
            <a:r>
              <a:rPr lang="en-US" smtClean="0">
                <a:ea typeface="ＭＳ Ｐゴシック" panose="020B0600070205080204" pitchFamily="34" charset="-128"/>
              </a:rPr>
              <a:t>Understand the features of a good game </a:t>
            </a:r>
          </a:p>
          <a:p>
            <a:pPr>
              <a:lnSpc>
                <a:spcPct val="90000"/>
              </a:lnSpc>
            </a:pPr>
            <a:r>
              <a:rPr lang="en-US" smtClean="0">
                <a:ea typeface="ＭＳ Ｐゴシック" panose="020B0600070205080204" pitchFamily="34" charset="-128"/>
              </a:rPr>
              <a:t>Get ample opportunity to design your own</a:t>
            </a:r>
          </a:p>
          <a:p>
            <a:pPr>
              <a:lnSpc>
                <a:spcPct val="90000"/>
              </a:lnSpc>
            </a:pPr>
            <a:r>
              <a:rPr lang="en-US" smtClean="0">
                <a:ea typeface="ＭＳ Ｐゴシック" panose="020B0600070205080204" pitchFamily="34" charset="-128"/>
              </a:rPr>
              <a:t>Involve in a Term Project</a:t>
            </a:r>
          </a:p>
          <a:p>
            <a:pPr>
              <a:lnSpc>
                <a:spcPct val="90000"/>
              </a:lnSpc>
            </a:pPr>
            <a:endParaRPr lang="en-US" smtClean="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References</a:t>
            </a:r>
          </a:p>
        </p:txBody>
      </p:sp>
      <p:sp>
        <p:nvSpPr>
          <p:cNvPr id="54275" name="Content Placeholder 2"/>
          <p:cNvSpPr>
            <a:spLocks noGrp="1"/>
          </p:cNvSpPr>
          <p:nvPr>
            <p:ph sz="quarter" idx="1"/>
          </p:nvPr>
        </p:nvSpPr>
        <p:spPr>
          <a:xfrm>
            <a:off x="612775" y="1600200"/>
            <a:ext cx="8531225" cy="4495800"/>
          </a:xfrm>
        </p:spPr>
        <p:txBody>
          <a:bodyPr/>
          <a:lstStyle/>
          <a:p>
            <a:r>
              <a:rPr lang="en-CA" sz="2000" b="1" smtClean="0">
                <a:ea typeface="ＭＳ Ｐゴシック" panose="020B0600070205080204" pitchFamily="34" charset="-128"/>
              </a:rPr>
              <a:t>[REQ’D] Fundamentals of Game Design. Ernest Adams, New Riders, 3rd edition.</a:t>
            </a:r>
          </a:p>
          <a:p>
            <a:r>
              <a:rPr lang="en-CA" sz="2000" b="1" smtClean="0">
                <a:ea typeface="ＭＳ Ｐゴシック" panose="020B0600070205080204" pitchFamily="34" charset="-128"/>
              </a:rPr>
              <a:t>[REQ’D] Introduction to Game Development, Steve Rabin, Cengage Learning, 2nd Edition.</a:t>
            </a:r>
          </a:p>
          <a:p>
            <a:r>
              <a:rPr lang="en-CA" sz="2000" smtClean="0">
                <a:ea typeface="ＭＳ Ｐゴシック" panose="020B0600070205080204" pitchFamily="34" charset="-128"/>
              </a:rPr>
              <a:t>[REC] Game Design Workshop: A Playcentric Approach to Creating Innovative Games, Tracy Fullerton. ISBN: 9780240809748, CRC Press.</a:t>
            </a:r>
          </a:p>
          <a:p>
            <a:r>
              <a:rPr lang="en-CA" sz="2000" smtClean="0">
                <a:ea typeface="ＭＳ Ｐゴシック" panose="020B0600070205080204" pitchFamily="34" charset="-128"/>
              </a:rPr>
              <a:t>[REC] Microsoft® XNA® Game Studio 4.0: Learn Programming Now!, 1st Edition, Rob Miles.</a:t>
            </a:r>
          </a:p>
          <a:p>
            <a:r>
              <a:rPr lang="en-CA" sz="2000" smtClean="0">
                <a:ea typeface="ＭＳ Ｐゴシック" panose="020B0600070205080204" pitchFamily="34" charset="-128"/>
              </a:rPr>
              <a:t>[REC] Game Design: Principles, Practice, and Techniques - The Ultimate Guide for the Aspiring Game Design. Jim Thompson, Barnaby Berbank-Green, Nic Cusworth. John Wiley &amp; Sons. </a:t>
            </a:r>
          </a:p>
          <a:p>
            <a:endParaRPr lang="en-CA" smtClean="0">
              <a:ea typeface="ＭＳ Ｐゴシック" panose="020B0600070205080204" pitchFamily="34" charset="-128"/>
            </a:endParaRPr>
          </a:p>
        </p:txBody>
      </p:sp>
      <p:sp>
        <p:nvSpPr>
          <p:cNvPr id="5427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ea typeface="ＭＳ Ｐゴシック" panose="020B0600070205080204" pitchFamily="34" charset="-128"/>
              </a:rPr>
              <a:t>Topics to be covered (may be in different order)</a:t>
            </a:r>
            <a:endParaRPr lang="en-CA" smtClean="0">
              <a:ea typeface="ＭＳ Ｐゴシック" panose="020B0600070205080204" pitchFamily="34" charset="-128"/>
            </a:endParaRPr>
          </a:p>
        </p:txBody>
      </p:sp>
      <p:sp>
        <p:nvSpPr>
          <p:cNvPr id="55299" name="Content Placeholder 2"/>
          <p:cNvSpPr>
            <a:spLocks noGrp="1"/>
          </p:cNvSpPr>
          <p:nvPr>
            <p:ph sz="quarter" idx="1"/>
          </p:nvPr>
        </p:nvSpPr>
        <p:spPr>
          <a:xfrm>
            <a:off x="304800" y="1981200"/>
            <a:ext cx="3657600" cy="3897313"/>
          </a:xfrm>
          <a:solidFill>
            <a:schemeClr val="bg2"/>
          </a:solidFill>
        </p:spPr>
        <p:txBody>
          <a:bodyPr/>
          <a:lstStyle/>
          <a:p>
            <a:r>
              <a:rPr lang="en-US" sz="2400" smtClean="0">
                <a:ea typeface="ＭＳ Ｐゴシック" panose="020B0600070205080204" pitchFamily="34" charset="-128"/>
              </a:rPr>
              <a:t>Introduction</a:t>
            </a:r>
            <a:endParaRPr lang="en-CA" sz="2400" smtClean="0">
              <a:ea typeface="ＭＳ Ｐゴシック" panose="020B0600070205080204" pitchFamily="34" charset="-128"/>
            </a:endParaRPr>
          </a:p>
          <a:p>
            <a:r>
              <a:rPr lang="en-US" sz="2400" smtClean="0">
                <a:ea typeface="ＭＳ Ｐゴシック" panose="020B0600070205080204" pitchFamily="34" charset="-128"/>
              </a:rPr>
              <a:t>History of video games, game genres</a:t>
            </a:r>
            <a:endParaRPr lang="en-CA" sz="2400" smtClean="0">
              <a:ea typeface="ＭＳ Ｐゴシック" panose="020B0600070205080204" pitchFamily="34" charset="-128"/>
            </a:endParaRPr>
          </a:p>
          <a:p>
            <a:r>
              <a:rPr lang="en-US" sz="2400" smtClean="0">
                <a:ea typeface="ＭＳ Ｐゴシック" panose="020B0600070205080204" pitchFamily="34" charset="-128"/>
              </a:rPr>
              <a:t>The games industry</a:t>
            </a:r>
            <a:endParaRPr lang="en-CA" sz="2400" smtClean="0">
              <a:ea typeface="ＭＳ Ｐゴシック" panose="020B0600070205080204" pitchFamily="34" charset="-128"/>
            </a:endParaRPr>
          </a:p>
          <a:p>
            <a:r>
              <a:rPr lang="en-US" sz="2400" smtClean="0">
                <a:ea typeface="ＭＳ Ｐゴシック" panose="020B0600070205080204" pitchFamily="34" charset="-128"/>
              </a:rPr>
              <a:t>Theory of funativity</a:t>
            </a:r>
            <a:endParaRPr lang="en-CA" sz="2400" smtClean="0">
              <a:ea typeface="ＭＳ Ｐゴシック" panose="020B0600070205080204" pitchFamily="34" charset="-128"/>
            </a:endParaRPr>
          </a:p>
          <a:p>
            <a:r>
              <a:rPr lang="en-US" sz="2400" smtClean="0">
                <a:ea typeface="ＭＳ Ｐゴシック" panose="020B0600070205080204" pitchFamily="34" charset="-128"/>
              </a:rPr>
              <a:t>Basic concepts in games</a:t>
            </a:r>
            <a:endParaRPr lang="en-CA" sz="2400" smtClean="0">
              <a:ea typeface="ＭＳ Ｐゴシック" panose="020B0600070205080204" pitchFamily="34" charset="-128"/>
            </a:endParaRPr>
          </a:p>
          <a:p>
            <a:r>
              <a:rPr lang="en-US" sz="2400" smtClean="0">
                <a:ea typeface="ＭＳ Ｐゴシック" panose="020B0600070205080204" pitchFamily="34" charset="-128"/>
              </a:rPr>
              <a:t>Game design teams &amp; processes</a:t>
            </a:r>
            <a:endParaRPr lang="en-CA" sz="2400" smtClean="0">
              <a:ea typeface="ＭＳ Ｐゴシック" panose="020B0600070205080204" pitchFamily="34" charset="-128"/>
            </a:endParaRPr>
          </a:p>
        </p:txBody>
      </p:sp>
      <p:sp>
        <p:nvSpPr>
          <p:cNvPr id="55300" name="Content Placeholder 3"/>
          <p:cNvSpPr>
            <a:spLocks noGrp="1"/>
          </p:cNvSpPr>
          <p:nvPr>
            <p:ph sz="quarter" idx="2"/>
          </p:nvPr>
        </p:nvSpPr>
        <p:spPr>
          <a:xfrm>
            <a:off x="4876800" y="1981200"/>
            <a:ext cx="3886200" cy="4267200"/>
          </a:xfrm>
          <a:solidFill>
            <a:schemeClr val="bg2"/>
          </a:solidFill>
        </p:spPr>
        <p:txBody>
          <a:bodyPr/>
          <a:lstStyle/>
          <a:p>
            <a:r>
              <a:rPr lang="en-US" sz="2400" smtClean="0">
                <a:ea typeface="ＭＳ Ｐゴシック" panose="020B0600070205080204" pitchFamily="34" charset="-128"/>
              </a:rPr>
              <a:t>Conceptualization</a:t>
            </a:r>
            <a:endParaRPr lang="en-CA" sz="2400" smtClean="0">
              <a:ea typeface="ＭＳ Ｐゴシック" panose="020B0600070205080204" pitchFamily="34" charset="-128"/>
            </a:endParaRPr>
          </a:p>
          <a:p>
            <a:r>
              <a:rPr lang="en-US" sz="2400" smtClean="0">
                <a:ea typeface="ＭＳ Ｐゴシック" panose="020B0600070205080204" pitchFamily="34" charset="-128"/>
              </a:rPr>
              <a:t>Prototyping</a:t>
            </a:r>
            <a:endParaRPr lang="en-CA" sz="2400" smtClean="0">
              <a:ea typeface="ＭＳ Ｐゴシック" panose="020B0600070205080204" pitchFamily="34" charset="-128"/>
            </a:endParaRPr>
          </a:p>
          <a:p>
            <a:r>
              <a:rPr lang="en-US" sz="2400" smtClean="0">
                <a:ea typeface="ＭＳ Ｐゴシック" panose="020B0600070205080204" pitchFamily="34" charset="-128"/>
              </a:rPr>
              <a:t>Digital prototype</a:t>
            </a:r>
            <a:endParaRPr lang="en-CA" sz="2400" smtClean="0">
              <a:ea typeface="ＭＳ Ｐゴシック" panose="020B0600070205080204" pitchFamily="34" charset="-128"/>
            </a:endParaRPr>
          </a:p>
          <a:p>
            <a:r>
              <a:rPr lang="en-US" sz="2400" smtClean="0">
                <a:ea typeface="ＭＳ Ｐゴシック" panose="020B0600070205080204" pitchFamily="34" charset="-128"/>
              </a:rPr>
              <a:t>Playtesting</a:t>
            </a:r>
          </a:p>
          <a:p>
            <a:r>
              <a:rPr lang="fr-FR" sz="2400" smtClean="0">
                <a:ea typeface="ＭＳ Ｐゴシック" panose="020B0600070205080204" pitchFamily="34" charset="-128"/>
              </a:rPr>
              <a:t>Animation</a:t>
            </a:r>
          </a:p>
          <a:p>
            <a:r>
              <a:rPr lang="fr-FR" sz="2400" smtClean="0">
                <a:ea typeface="ＭＳ Ｐゴシック" panose="020B0600070205080204" pitchFamily="34" charset="-128"/>
              </a:rPr>
              <a:t>Artificial Intelligence</a:t>
            </a:r>
          </a:p>
          <a:p>
            <a:r>
              <a:rPr lang="fr-FR" sz="2400" smtClean="0">
                <a:ea typeface="ＭＳ Ｐゴシック" panose="020B0600070205080204" pitchFamily="34" charset="-128"/>
              </a:rPr>
              <a:t>Collision detection</a:t>
            </a:r>
          </a:p>
          <a:p>
            <a:r>
              <a:rPr lang="en-US" sz="2400" smtClean="0">
                <a:ea typeface="ＭＳ Ｐゴシック" panose="020B0600070205080204" pitchFamily="34" charset="-128"/>
              </a:rPr>
              <a:t>XNA programming</a:t>
            </a:r>
            <a:endParaRPr lang="en-CA" sz="2400" smtClean="0">
              <a:ea typeface="ＭＳ Ｐゴシック" panose="020B0600070205080204" pitchFamily="34" charset="-128"/>
            </a:endParaRPr>
          </a:p>
          <a:p>
            <a:r>
              <a:rPr lang="en-US" sz="2400" smtClean="0">
                <a:ea typeface="ＭＳ Ｐゴシック" panose="020B0600070205080204" pitchFamily="34" charset="-128"/>
              </a:rPr>
              <a:t>2D board Games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Communication	</a:t>
            </a:r>
          </a:p>
        </p:txBody>
      </p:sp>
      <p:sp>
        <p:nvSpPr>
          <p:cNvPr id="3" name="Content Placeholder 2"/>
          <p:cNvSpPr>
            <a:spLocks noGrp="1"/>
          </p:cNvSpPr>
          <p:nvPr>
            <p:ph sz="quarter" idx="1"/>
          </p:nvPr>
        </p:nvSpPr>
        <p:spPr>
          <a:xfrm>
            <a:off x="612775" y="1600200"/>
            <a:ext cx="8378825" cy="4495800"/>
          </a:xfrm>
        </p:spPr>
        <p:txBody>
          <a:bodyPr/>
          <a:lstStyle/>
          <a:p>
            <a:pPr>
              <a:defRPr/>
            </a:pPr>
            <a:r>
              <a:rPr lang="en-US" dirty="0"/>
              <a:t>You are expected to attend all </a:t>
            </a:r>
            <a:r>
              <a:rPr lang="en-US" dirty="0" smtClean="0"/>
              <a:t>classes. </a:t>
            </a:r>
            <a:endParaRPr lang="en-CA" dirty="0"/>
          </a:p>
          <a:p>
            <a:pPr>
              <a:defRPr/>
            </a:pPr>
            <a:r>
              <a:rPr lang="en-US" dirty="0"/>
              <a:t>You are accountable for all material covered, all announcements made, and all handouts given out during class. </a:t>
            </a:r>
            <a:endParaRPr lang="en-CA" dirty="0"/>
          </a:p>
          <a:p>
            <a:pPr>
              <a:defRPr/>
            </a:pPr>
            <a:r>
              <a:rPr lang="en-US" dirty="0"/>
              <a:t>Ways to reach me: </a:t>
            </a:r>
            <a:endParaRPr lang="en-CA" sz="1800" dirty="0"/>
          </a:p>
          <a:p>
            <a:pPr lvl="1">
              <a:defRPr/>
            </a:pPr>
            <a:r>
              <a:rPr lang="en-US" dirty="0"/>
              <a:t>Come during office hours.</a:t>
            </a:r>
            <a:endParaRPr lang="en-CA" sz="1600" dirty="0"/>
          </a:p>
          <a:p>
            <a:pPr lvl="1">
              <a:defRPr/>
            </a:pPr>
            <a:r>
              <a:rPr lang="en-US" dirty="0"/>
              <a:t>For appointment - send electronic mail to </a:t>
            </a:r>
            <a:r>
              <a:rPr lang="en-US" u="sng" dirty="0" smtClean="0">
                <a:hlinkClick r:id="rId2"/>
              </a:rPr>
              <a:t>dahmed@uncc.edu</a:t>
            </a:r>
            <a:endParaRPr lang="en-CA" sz="16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612775" y="228600"/>
            <a:ext cx="8153400" cy="990600"/>
          </a:xfrm>
        </p:spPr>
        <p:txBody>
          <a:bodyPr/>
          <a:lstStyle/>
          <a:p>
            <a:r>
              <a:rPr lang="en-US" b="1" smtClean="0">
                <a:ea typeface="ＭＳ Ｐゴシック" panose="020B0600070205080204" pitchFamily="34" charset="-128"/>
              </a:rPr>
              <a:t>Grading and Exams</a:t>
            </a:r>
            <a:endParaRPr lang="en-CA" smtClean="0">
              <a:ea typeface="ＭＳ Ｐゴシック" panose="020B0600070205080204" pitchFamily="34" charset="-128"/>
            </a:endParaRPr>
          </a:p>
        </p:txBody>
      </p:sp>
      <p:sp>
        <p:nvSpPr>
          <p:cNvPr id="58371" name="Content Placeholder 2"/>
          <p:cNvSpPr>
            <a:spLocks noGrp="1"/>
          </p:cNvSpPr>
          <p:nvPr>
            <p:ph sz="quarter" idx="1"/>
          </p:nvPr>
        </p:nvSpPr>
        <p:spPr>
          <a:xfrm>
            <a:off x="612775" y="1600200"/>
            <a:ext cx="8153400" cy="4495800"/>
          </a:xfrm>
        </p:spPr>
        <p:txBody>
          <a:bodyPr/>
          <a:lstStyle/>
          <a:p>
            <a:r>
              <a:rPr lang="en-US" smtClean="0">
                <a:ea typeface="ＭＳ Ｐゴシック" panose="020B0600070205080204" pitchFamily="34" charset="-128"/>
              </a:rPr>
              <a:t>Grading will be based on the following assessment methods and along with the weights mentioned.</a:t>
            </a:r>
          </a:p>
          <a:p>
            <a:endParaRPr lang="en-US" smtClean="0">
              <a:ea typeface="ＭＳ Ｐゴシック" panose="020B0600070205080204" pitchFamily="34" charset="-128"/>
            </a:endParaRPr>
          </a:p>
          <a:p>
            <a:endParaRPr lang="en-US" smtClean="0">
              <a:ea typeface="ＭＳ Ｐゴシック" panose="020B0600070205080204" pitchFamily="34" charset="-128"/>
            </a:endParaRPr>
          </a:p>
          <a:p>
            <a:endParaRPr lang="en-US" smtClean="0">
              <a:ea typeface="ＭＳ Ｐゴシック" panose="020B0600070205080204" pitchFamily="34" charset="-128"/>
            </a:endParaRPr>
          </a:p>
          <a:p>
            <a:endParaRPr lang="en-US" smtClean="0">
              <a:ea typeface="ＭＳ Ｐゴシック" panose="020B0600070205080204" pitchFamily="34" charset="-128"/>
            </a:endParaRPr>
          </a:p>
          <a:p>
            <a:endParaRPr lang="en-CA" smtClean="0">
              <a:ea typeface="ＭＳ Ｐゴシック" panose="020B0600070205080204" pitchFamily="34" charset="-128"/>
            </a:endParaRPr>
          </a:p>
        </p:txBody>
      </p:sp>
      <p:pic>
        <p:nvPicPr>
          <p:cNvPr id="5837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743200"/>
            <a:ext cx="78327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Assignments</a:t>
            </a:r>
          </a:p>
        </p:txBody>
      </p:sp>
      <p:sp>
        <p:nvSpPr>
          <p:cNvPr id="60419" name="Content Placeholder 2"/>
          <p:cNvSpPr>
            <a:spLocks noGrp="1"/>
          </p:cNvSpPr>
          <p:nvPr>
            <p:ph sz="quarter" idx="1"/>
          </p:nvPr>
        </p:nvSpPr>
        <p:spPr>
          <a:xfrm>
            <a:off x="612775" y="1600200"/>
            <a:ext cx="8153400" cy="4495800"/>
          </a:xfrm>
        </p:spPr>
        <p:txBody>
          <a:bodyPr/>
          <a:lstStyle/>
          <a:p>
            <a:r>
              <a:rPr lang="en-US" sz="2400" smtClean="0">
                <a:ea typeface="ＭＳ Ｐゴシック" panose="020B0600070205080204" pitchFamily="34" charset="-128"/>
              </a:rPr>
              <a:t>If you miss a class you are responsible for obtaining the missed material/announcements. I may take 2 points off of your final point total for every class missed. The first two misses are free. </a:t>
            </a:r>
          </a:p>
          <a:p>
            <a:endParaRPr lang="en-US" sz="2400" smtClean="0">
              <a:ea typeface="ＭＳ Ｐゴシック" panose="020B0600070205080204" pitchFamily="34" charset="-128"/>
            </a:endParaRPr>
          </a:p>
          <a:p>
            <a:r>
              <a:rPr lang="en-US" sz="2400" smtClean="0">
                <a:ea typeface="ＭＳ Ｐゴシック" panose="020B0600070205080204" pitchFamily="34" charset="-128"/>
              </a:rPr>
              <a:t>All assignments must be turned in by midnight of the due date. </a:t>
            </a:r>
            <a:r>
              <a:rPr lang="en-US" sz="2400" b="1" smtClean="0">
                <a:ea typeface="ＭＳ Ｐゴシック" panose="020B0600070205080204" pitchFamily="34" charset="-128"/>
              </a:rPr>
              <a:t>No exceptions under any circumstances.</a:t>
            </a:r>
            <a:r>
              <a:rPr lang="en-US" sz="2400" smtClean="0">
                <a:ea typeface="ＭＳ Ｐゴシック" panose="020B0600070205080204" pitchFamily="34" charset="-128"/>
              </a:rPr>
              <a:t> </a:t>
            </a:r>
          </a:p>
          <a:p>
            <a:endParaRPr lang="en-US" sz="2400" smtClean="0">
              <a:ea typeface="ＭＳ Ｐゴシック" panose="020B0600070205080204" pitchFamily="34" charset="-128"/>
            </a:endParaRPr>
          </a:p>
          <a:p>
            <a:r>
              <a:rPr lang="en-US" sz="2400" smtClean="0">
                <a:ea typeface="ＭＳ Ｐゴシック" panose="020B0600070205080204" pitchFamily="34" charset="-128"/>
              </a:rPr>
              <a:t>Assignments will be submitted to Moodle. </a:t>
            </a:r>
            <a:r>
              <a:rPr lang="en-US" sz="2400" b="1" smtClean="0">
                <a:ea typeface="ＭＳ Ｐゴシック" panose="020B0600070205080204" pitchFamily="34" charset="-128"/>
              </a:rPr>
              <a:t>No hard copies unless mentioned.</a:t>
            </a:r>
            <a:endParaRPr lang="en-CA" sz="2400" smtClean="0">
              <a:ea typeface="ＭＳ Ｐゴシック" panose="020B0600070205080204" pitchFamily="34" charset="-128"/>
            </a:endParaRPr>
          </a:p>
          <a:p>
            <a:endParaRPr lang="en-CA" sz="2400" smtClean="0">
              <a:ea typeface="ＭＳ Ｐゴシック" panose="020B0600070205080204" pitchFamily="34" charset="-128"/>
            </a:endParaRPr>
          </a:p>
          <a:p>
            <a:endParaRPr lang="en-CA" sz="2400" smtClean="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Assignments (cont.)</a:t>
            </a:r>
          </a:p>
        </p:txBody>
      </p:sp>
      <p:sp>
        <p:nvSpPr>
          <p:cNvPr id="61443" name="Content Placeholder 2"/>
          <p:cNvSpPr>
            <a:spLocks noGrp="1"/>
          </p:cNvSpPr>
          <p:nvPr>
            <p:ph sz="quarter" idx="1"/>
          </p:nvPr>
        </p:nvSpPr>
        <p:spPr>
          <a:xfrm>
            <a:off x="612775" y="1600200"/>
            <a:ext cx="8153400" cy="4495800"/>
          </a:xfrm>
        </p:spPr>
        <p:txBody>
          <a:bodyPr/>
          <a:lstStyle/>
          <a:p>
            <a:r>
              <a:rPr lang="en-US" sz="2400" b="1" smtClean="0">
                <a:ea typeface="ＭＳ Ｐゴシック" panose="020B0600070205080204" pitchFamily="34" charset="-128"/>
              </a:rPr>
              <a:t>No make-up work is available. If you miss assignments there is no way to make up the work.</a:t>
            </a:r>
            <a:r>
              <a:rPr lang="en-US" sz="2400" smtClean="0">
                <a:ea typeface="ＭＳ Ｐゴシック" panose="020B0600070205080204" pitchFamily="34" charset="-128"/>
              </a:rPr>
              <a:t> </a:t>
            </a:r>
            <a:endParaRPr lang="en-CA" sz="2400" smtClean="0">
              <a:ea typeface="ＭＳ Ｐゴシック" panose="020B0600070205080204" pitchFamily="34" charset="-128"/>
            </a:endParaRPr>
          </a:p>
          <a:p>
            <a:r>
              <a:rPr lang="en-US" sz="2400" smtClean="0">
                <a:ea typeface="ＭＳ Ｐゴシック" panose="020B0600070205080204" pitchFamily="34" charset="-128"/>
              </a:rPr>
              <a:t>All assignments are expected to be INDIVIDUAL work. All work handed in must be original. </a:t>
            </a:r>
          </a:p>
          <a:p>
            <a:r>
              <a:rPr lang="en-CA" sz="2400" smtClean="0">
                <a:solidFill>
                  <a:srgbClr val="FF0000"/>
                </a:solidFill>
                <a:ea typeface="ＭＳ Ｐゴシック" panose="020B0600070205080204" pitchFamily="34" charset="-128"/>
              </a:rPr>
              <a:t>Duplicate or very similar assignments receive zero grade. Flagrant cheating (on an exam or project, or assignment) will result in (at minimum) a FAILING GRADE for the course. Also actions will be taken according to the rules of the department, college, and university.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Assignments (cont.)</a:t>
            </a:r>
          </a:p>
        </p:txBody>
      </p:sp>
      <p:sp>
        <p:nvSpPr>
          <p:cNvPr id="62467" name="Content Placeholder 2"/>
          <p:cNvSpPr>
            <a:spLocks noGrp="1"/>
          </p:cNvSpPr>
          <p:nvPr>
            <p:ph sz="quarter" idx="1"/>
          </p:nvPr>
        </p:nvSpPr>
        <p:spPr>
          <a:xfrm>
            <a:off x="612775" y="1600200"/>
            <a:ext cx="8153400" cy="4495800"/>
          </a:xfrm>
        </p:spPr>
        <p:txBody>
          <a:bodyPr/>
          <a:lstStyle/>
          <a:p>
            <a:r>
              <a:rPr lang="en-US" sz="2400" smtClean="0">
                <a:ea typeface="ＭＳ Ｐゴシック" panose="020B0600070205080204" pitchFamily="34" charset="-128"/>
              </a:rPr>
              <a:t>Some projects will be the exceptions to the above rule. These will be completed in teams. </a:t>
            </a:r>
            <a:endParaRPr lang="en-CA" sz="2400" smtClean="0">
              <a:ea typeface="ＭＳ Ｐゴシック" panose="020B0600070205080204" pitchFamily="34" charset="-128"/>
            </a:endParaRPr>
          </a:p>
          <a:p>
            <a:r>
              <a:rPr lang="en-US" sz="2400" b="1" smtClean="0">
                <a:ea typeface="ＭＳ Ｐゴシック" panose="020B0600070205080204" pitchFamily="34" charset="-128"/>
              </a:rPr>
              <a:t>SAVE your intermediate work until an assignment has been graded and recorded. </a:t>
            </a:r>
            <a:r>
              <a:rPr lang="en-US" sz="2400" smtClean="0">
                <a:ea typeface="ＭＳ Ｐゴシック" panose="020B0600070205080204" pitchFamily="34" charset="-128"/>
              </a:rPr>
              <a:t>KEEP backup copies of the final versions of your assignments and projects. </a:t>
            </a:r>
            <a:endParaRPr lang="en-CA" sz="2400" smtClean="0">
              <a:ea typeface="ＭＳ Ｐゴシック" panose="020B0600070205080204" pitchFamily="34" charset="-128"/>
            </a:endParaRPr>
          </a:p>
          <a:p>
            <a:r>
              <a:rPr lang="en-US" sz="2400" smtClean="0">
                <a:ea typeface="ＭＳ Ｐゴシック" panose="020B0600070205080204" pitchFamily="34" charset="-128"/>
              </a:rPr>
              <a:t>Periodically, TAs will post grades as they have them recorded. It is your responsibility to check these listings to ensure their correctness. </a:t>
            </a:r>
            <a:endParaRPr lang="en-CA" sz="2400" smtClean="0">
              <a:ea typeface="ＭＳ Ｐゴシック" panose="020B0600070205080204" pitchFamily="34" charset="-128"/>
            </a:endParaRPr>
          </a:p>
          <a:p>
            <a:endParaRPr lang="en-CA" sz="2400" smtClean="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Popular Games</a:t>
            </a:r>
          </a:p>
        </p:txBody>
      </p:sp>
      <p:sp>
        <p:nvSpPr>
          <p:cNvPr id="14339" name="Content Placeholder 2"/>
          <p:cNvSpPr>
            <a:spLocks noGrp="1"/>
          </p:cNvSpPr>
          <p:nvPr>
            <p:ph sz="quarter" idx="1"/>
          </p:nvPr>
        </p:nvSpPr>
        <p:spPr>
          <a:xfrm>
            <a:off x="612775" y="1600200"/>
            <a:ext cx="8153400" cy="4495800"/>
          </a:xfrm>
        </p:spPr>
        <p:txBody>
          <a:bodyPr/>
          <a:lstStyle/>
          <a:p>
            <a:endParaRPr lang="en-CA" smtClean="0">
              <a:ea typeface="ＭＳ Ｐゴシック" panose="020B0600070205080204"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35925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46238"/>
            <a:ext cx="360680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609600" y="4049713"/>
            <a:ext cx="3636963" cy="2598737"/>
            <a:chOff x="609600" y="4050114"/>
            <a:chExt cx="3636609" cy="2598396"/>
          </a:xfrm>
        </p:grpSpPr>
        <p:pic>
          <p:nvPicPr>
            <p:cNvPr id="1434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050114"/>
              <a:ext cx="3636609" cy="204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09600" y="6248512"/>
              <a:ext cx="1512741" cy="399998"/>
            </a:xfrm>
            <a:prstGeom prst="rect">
              <a:avLst/>
            </a:prstGeom>
            <a:noFill/>
          </p:spPr>
          <p:txBody>
            <a:bodyPr wrap="none">
              <a:spAutoFit/>
            </a:bodyPr>
            <a:lstStyle/>
            <a:p>
              <a:pPr>
                <a:defRPr/>
              </a:pPr>
              <a:r>
                <a:rPr lang="en-CA" sz="2000" i="0" dirty="0">
                  <a:solidFill>
                    <a:schemeClr val="tx1">
                      <a:lumMod val="65000"/>
                      <a:lumOff val="35000"/>
                    </a:schemeClr>
                  </a:solidFill>
                </a:rPr>
                <a:t>Heavy Rain</a:t>
              </a:r>
            </a:p>
          </p:txBody>
        </p:sp>
      </p:grpSp>
      <p:grpSp>
        <p:nvGrpSpPr>
          <p:cNvPr id="13" name="Group 12"/>
          <p:cNvGrpSpPr>
            <a:grpSpLocks/>
          </p:cNvGrpSpPr>
          <p:nvPr/>
        </p:nvGrpSpPr>
        <p:grpSpPr bwMode="auto">
          <a:xfrm>
            <a:off x="5003800" y="4029075"/>
            <a:ext cx="3556000" cy="2651125"/>
            <a:chOff x="5003882" y="4028500"/>
            <a:chExt cx="3556497" cy="2651760"/>
          </a:xfrm>
        </p:grpSpPr>
        <p:pic>
          <p:nvPicPr>
            <p:cNvPr id="14344"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3882" y="4028500"/>
              <a:ext cx="3556497" cy="22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003882" y="6280114"/>
              <a:ext cx="806563" cy="400146"/>
            </a:xfrm>
            <a:prstGeom prst="rect">
              <a:avLst/>
            </a:prstGeom>
            <a:noFill/>
          </p:spPr>
          <p:txBody>
            <a:bodyPr wrap="none">
              <a:spAutoFit/>
            </a:bodyPr>
            <a:lstStyle/>
            <a:p>
              <a:pPr>
                <a:defRPr/>
              </a:pPr>
              <a:r>
                <a:rPr lang="en-CA" sz="2000" i="0" dirty="0" err="1">
                  <a:solidFill>
                    <a:schemeClr val="tx1">
                      <a:lumMod val="65000"/>
                      <a:lumOff val="35000"/>
                    </a:schemeClr>
                  </a:solidFill>
                </a:rPr>
                <a:t>WoW</a:t>
              </a:r>
              <a:endParaRPr lang="en-CA" sz="2000" i="0" dirty="0">
                <a:solidFill>
                  <a:schemeClr val="tx1">
                    <a:lumMod val="65000"/>
                    <a:lumOff val="35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nodeType="afterGroup">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nodeType="afterGroup">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Assignments (cont.)</a:t>
            </a:r>
          </a:p>
        </p:txBody>
      </p:sp>
      <p:sp>
        <p:nvSpPr>
          <p:cNvPr id="63491" name="Content Placeholder 2"/>
          <p:cNvSpPr>
            <a:spLocks noGrp="1"/>
          </p:cNvSpPr>
          <p:nvPr>
            <p:ph sz="quarter" idx="1"/>
          </p:nvPr>
        </p:nvSpPr>
        <p:spPr>
          <a:xfrm>
            <a:off x="612775" y="1600200"/>
            <a:ext cx="8153400" cy="4495800"/>
          </a:xfrm>
        </p:spPr>
        <p:txBody>
          <a:bodyPr/>
          <a:lstStyle/>
          <a:p>
            <a:r>
              <a:rPr lang="en-US" sz="2400" smtClean="0">
                <a:ea typeface="ＭＳ Ｐゴシック" panose="020B0600070205080204" pitchFamily="34" charset="-128"/>
              </a:rPr>
              <a:t>Handwritten assignments should be neat and easy to read (Or else type them!). Include your name and section number on every page and in every stack. Your term project design statements </a:t>
            </a:r>
            <a:r>
              <a:rPr lang="en-US" sz="2400" b="1" smtClean="0">
                <a:ea typeface="ＭＳ Ｐゴシック" panose="020B0600070205080204" pitchFamily="34" charset="-128"/>
              </a:rPr>
              <a:t>must</a:t>
            </a:r>
            <a:r>
              <a:rPr lang="en-US" sz="2400" smtClean="0">
                <a:ea typeface="ＭＳ Ｐゴシック" panose="020B0600070205080204" pitchFamily="34" charset="-128"/>
              </a:rPr>
              <a:t> be typed. </a:t>
            </a:r>
            <a:endParaRPr lang="en-CA" sz="2400" smtClean="0">
              <a:ea typeface="ＭＳ Ｐゴシック" panose="020B0600070205080204" pitchFamily="34" charset="-128"/>
            </a:endParaRPr>
          </a:p>
          <a:p>
            <a:r>
              <a:rPr lang="en-US" sz="2400" smtClean="0">
                <a:ea typeface="ＭＳ Ｐゴシック" panose="020B0600070205080204" pitchFamily="34" charset="-128"/>
              </a:rPr>
              <a:t>It is more productive to use the computer for entering, editing, and running scripts, and then spend time AWAY from the machine debugging a script. </a:t>
            </a:r>
            <a:endParaRPr lang="en-CA" sz="2400" smtClean="0">
              <a:ea typeface="ＭＳ Ｐゴシック" panose="020B0600070205080204" pitchFamily="34" charset="-128"/>
            </a:endParaRPr>
          </a:p>
          <a:p>
            <a:r>
              <a:rPr lang="en-US" sz="2400" smtClean="0">
                <a:ea typeface="ＭＳ Ｐゴシック" panose="020B0600070205080204" pitchFamily="34" charset="-128"/>
              </a:rPr>
              <a:t>Don't get behind in this class! Start each assignment as soon as it is handed out, so that you have time to ask questions and can use your time wisely. </a:t>
            </a:r>
            <a:endParaRPr lang="en-CA" sz="2400" smtClean="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12775" y="228600"/>
            <a:ext cx="8153400" cy="990600"/>
          </a:xfrm>
        </p:spPr>
        <p:txBody>
          <a:bodyPr/>
          <a:lstStyle/>
          <a:p>
            <a:pPr eaLnBrk="1" hangingPunct="1"/>
            <a:r>
              <a:rPr lang="en-US" smtClean="0">
                <a:ea typeface="ＭＳ Ｐゴシック" panose="020B0600070205080204" pitchFamily="34" charset="-128"/>
              </a:rPr>
              <a:t>Tasks </a:t>
            </a:r>
          </a:p>
        </p:txBody>
      </p:sp>
      <p:sp>
        <p:nvSpPr>
          <p:cNvPr id="6451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pPr>
            <a:fld id="{CA890D2E-89E3-4358-9095-2E02E172D8B5}" type="slidenum">
              <a:rPr lang="en-US" sz="1200" smtClean="0">
                <a:solidFill>
                  <a:srgbClr val="FFFFFF"/>
                </a:solidFill>
              </a:rPr>
              <a:pPr>
                <a:lnSpc>
                  <a:spcPct val="80000"/>
                </a:lnSpc>
              </a:pPr>
              <a:t>41</a:t>
            </a:fld>
            <a:endParaRPr lang="en-US" sz="1200" smtClean="0">
              <a:solidFill>
                <a:srgbClr val="FFFFFF"/>
              </a:solidFill>
            </a:endParaRPr>
          </a:p>
        </p:txBody>
      </p:sp>
      <p:sp>
        <p:nvSpPr>
          <p:cNvPr id="46084" name="Rectangle 3"/>
          <p:cNvSpPr>
            <a:spLocks noGrp="1" noChangeArrowheads="1"/>
          </p:cNvSpPr>
          <p:nvPr>
            <p:ph sz="quarter" idx="1"/>
          </p:nvPr>
        </p:nvSpPr>
        <p:spPr>
          <a:xfrm>
            <a:off x="612775" y="1600200"/>
            <a:ext cx="8153400" cy="4495800"/>
          </a:xfrm>
        </p:spPr>
        <p:txBody>
          <a:bodyPr/>
          <a:lstStyle/>
          <a:p>
            <a:pPr eaLnBrk="1" hangingPunct="1">
              <a:lnSpc>
                <a:spcPct val="90000"/>
              </a:lnSpc>
              <a:defRPr/>
            </a:pPr>
            <a:r>
              <a:rPr lang="en-US" dirty="0" smtClean="0">
                <a:ea typeface="ＭＳ Ｐゴシック" panose="020B0600070205080204" pitchFamily="34" charset="-128"/>
              </a:rPr>
              <a:t>Assignment</a:t>
            </a:r>
          </a:p>
          <a:p>
            <a:pPr lvl="1" eaLnBrk="1" hangingPunct="1">
              <a:lnSpc>
                <a:spcPct val="90000"/>
              </a:lnSpc>
              <a:defRPr/>
            </a:pPr>
            <a:r>
              <a:rPr lang="en-US" dirty="0" smtClean="0">
                <a:ea typeface="ＭＳ Ｐゴシック" panose="020B0600070205080204" pitchFamily="34" charset="-128"/>
              </a:rPr>
              <a:t>Upload a photo to your Moodle account profile</a:t>
            </a:r>
          </a:p>
          <a:p>
            <a:pPr eaLnBrk="1" hangingPunct="1">
              <a:lnSpc>
                <a:spcPct val="90000"/>
              </a:lnSpc>
              <a:defRPr/>
            </a:pPr>
            <a:endParaRPr lang="en-US" dirty="0" smtClean="0">
              <a:ea typeface="ＭＳ Ｐゴシック" panose="020B0600070205080204" pitchFamily="34" charset="-128"/>
            </a:endParaRPr>
          </a:p>
          <a:p>
            <a:pPr eaLnBrk="1" hangingPunct="1">
              <a:lnSpc>
                <a:spcPct val="90000"/>
              </a:lnSpc>
              <a:defRPr/>
            </a:pPr>
            <a:r>
              <a:rPr lang="en-US" dirty="0" smtClean="0">
                <a:ea typeface="ＭＳ Ｐゴシック" panose="020B0600070205080204" pitchFamily="34" charset="-128"/>
              </a:rPr>
              <a:t>Play games of your interest!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612775" y="228600"/>
            <a:ext cx="8153400" cy="990600"/>
          </a:xfrm>
        </p:spPr>
        <p:txBody>
          <a:bodyPr/>
          <a:lstStyle/>
          <a:p>
            <a:endParaRPr lang="en-CA" smtClean="0">
              <a:ea typeface="ＭＳ Ｐゴシック" panose="020B0600070205080204" pitchFamily="34" charset="-128"/>
            </a:endParaRPr>
          </a:p>
        </p:txBody>
      </p:sp>
      <p:sp>
        <p:nvSpPr>
          <p:cNvPr id="65539" name="Content Placeholder 2"/>
          <p:cNvSpPr>
            <a:spLocks noGrp="1"/>
          </p:cNvSpPr>
          <p:nvPr>
            <p:ph sz="quarter" idx="1"/>
          </p:nvPr>
        </p:nvSpPr>
        <p:spPr>
          <a:xfrm>
            <a:off x="612775" y="1600200"/>
            <a:ext cx="8153400" cy="4495800"/>
          </a:xfrm>
        </p:spPr>
        <p:txBody>
          <a:bodyPr/>
          <a:lstStyle/>
          <a:p>
            <a:pPr marL="0" indent="0" algn="ctr">
              <a:buFont typeface="Wingdings" panose="05000000000000000000" pitchFamily="2" charset="2"/>
              <a:buNone/>
            </a:pPr>
            <a:endParaRPr lang="en-CA" smtClean="0">
              <a:ea typeface="ＭＳ Ｐゴシック" panose="020B0600070205080204" pitchFamily="34" charset="-128"/>
            </a:endParaRPr>
          </a:p>
          <a:p>
            <a:pPr marL="0" indent="0" algn="ctr">
              <a:buFont typeface="Wingdings" panose="05000000000000000000" pitchFamily="2" charset="2"/>
              <a:buNone/>
            </a:pPr>
            <a:endParaRPr lang="en-CA" smtClean="0">
              <a:ea typeface="ＭＳ Ｐゴシック" panose="020B0600070205080204" pitchFamily="34" charset="-128"/>
            </a:endParaRPr>
          </a:p>
          <a:p>
            <a:pPr marL="0" indent="0" algn="ctr">
              <a:buFont typeface="Wingdings" panose="05000000000000000000" pitchFamily="2" charset="2"/>
              <a:buNone/>
            </a:pPr>
            <a:r>
              <a:rPr lang="en-CA" sz="3600" smtClean="0">
                <a:solidFill>
                  <a:srgbClr val="000099"/>
                </a:solidFill>
                <a:ea typeface="ＭＳ Ｐゴシック" panose="020B0600070205080204" pitchFamily="34" charset="-128"/>
              </a:rPr>
              <a:t>Finally…</a:t>
            </a:r>
          </a:p>
          <a:p>
            <a:pPr marL="0" indent="0" algn="ctr">
              <a:buFont typeface="Wingdings" panose="05000000000000000000" pitchFamily="2" charset="2"/>
              <a:buNone/>
            </a:pPr>
            <a:r>
              <a:rPr lang="en-CA" sz="3600" smtClean="0">
                <a:solidFill>
                  <a:srgbClr val="000099"/>
                </a:solidFill>
                <a:ea typeface="ＭＳ Ｐゴシック" panose="020B0600070205080204" pitchFamily="34" charset="-128"/>
              </a:rPr>
              <a:t>Start thinking of a game idea and your team!!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12775" y="228600"/>
            <a:ext cx="8153400" cy="990600"/>
          </a:xfrm>
        </p:spPr>
        <p:txBody>
          <a:bodyPr/>
          <a:lstStyle/>
          <a:p>
            <a:endParaRPr lang="en-CA" smtClean="0">
              <a:ea typeface="ＭＳ Ｐゴシック" panose="020B0600070205080204" pitchFamily="34" charset="-128"/>
            </a:endParaRPr>
          </a:p>
        </p:txBody>
      </p:sp>
      <p:sp>
        <p:nvSpPr>
          <p:cNvPr id="66563" name="Content Placeholder 2"/>
          <p:cNvSpPr>
            <a:spLocks noGrp="1"/>
          </p:cNvSpPr>
          <p:nvPr>
            <p:ph sz="quarter" idx="1"/>
          </p:nvPr>
        </p:nvSpPr>
        <p:spPr>
          <a:xfrm>
            <a:off x="612775" y="1600200"/>
            <a:ext cx="8153400" cy="4495800"/>
          </a:xfrm>
        </p:spPr>
        <p:txBody>
          <a:bodyPr/>
          <a:lstStyle/>
          <a:p>
            <a:endParaRPr lang="en-CA" smtClean="0">
              <a:ea typeface="ＭＳ Ｐゴシック" panose="020B0600070205080204" pitchFamily="34" charset="-128"/>
            </a:endParaRPr>
          </a:p>
        </p:txBody>
      </p:sp>
      <p:pic>
        <p:nvPicPr>
          <p:cNvPr id="6656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796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Popular Games</a:t>
            </a:r>
          </a:p>
        </p:txBody>
      </p:sp>
      <p:sp>
        <p:nvSpPr>
          <p:cNvPr id="15363" name="Content Placeholder 2"/>
          <p:cNvSpPr>
            <a:spLocks noGrp="1"/>
          </p:cNvSpPr>
          <p:nvPr>
            <p:ph sz="quarter" idx="1"/>
          </p:nvPr>
        </p:nvSpPr>
        <p:spPr>
          <a:xfrm>
            <a:off x="612775" y="1600200"/>
            <a:ext cx="8153400" cy="4495800"/>
          </a:xfrm>
        </p:spPr>
        <p:txBody>
          <a:bodyPr/>
          <a:lstStyle/>
          <a:p>
            <a:endParaRPr lang="en-CA" smtClean="0">
              <a:ea typeface="ＭＳ Ｐゴシック" panose="020B0600070205080204" pitchFamily="34" charset="-128"/>
            </a:endParaRPr>
          </a:p>
        </p:txBody>
      </p:sp>
      <p:sp>
        <p:nvSpPr>
          <p:cNvPr id="153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600200"/>
            <a:ext cx="2286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31950"/>
            <a:ext cx="400367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0" y="4062413"/>
            <a:ext cx="2914650"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29113" y="4062413"/>
            <a:ext cx="294322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nodeType="afterGroup">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nodeType="afterGroup">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Old Games </a:t>
            </a:r>
          </a:p>
        </p:txBody>
      </p:sp>
      <p:sp>
        <p:nvSpPr>
          <p:cNvPr id="16387" name="Content Placeholder 2"/>
          <p:cNvSpPr>
            <a:spLocks noGrp="1"/>
          </p:cNvSpPr>
          <p:nvPr>
            <p:ph sz="quarter" idx="1"/>
          </p:nvPr>
        </p:nvSpPr>
        <p:spPr>
          <a:xfrm>
            <a:off x="612775" y="1600200"/>
            <a:ext cx="8153400" cy="4495800"/>
          </a:xfrm>
        </p:spPr>
        <p:txBody>
          <a:bodyPr/>
          <a:lstStyle/>
          <a:p>
            <a:endParaRPr lang="en-CA" smtClean="0">
              <a:ea typeface="ＭＳ Ｐゴシック" panose="020B0600070205080204" pitchFamily="34" charset="-128"/>
            </a:endParaRPr>
          </a:p>
        </p:txBody>
      </p:sp>
      <p:sp>
        <p:nvSpPr>
          <p:cNvPr id="163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300" y="1625600"/>
            <a:ext cx="21526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63713"/>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6256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 y="4267200"/>
            <a:ext cx="22288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4427538"/>
            <a:ext cx="28479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50000" y="4225925"/>
            <a:ext cx="24098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nodeType="afterGroup">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nodeType="afterGroup">
                            <p:stCondLst>
                              <p:cond delay="1500"/>
                            </p:stCondLst>
                            <p:childTnLst>
                              <p:par>
                                <p:cTn id="17" presetID="14"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par>
                          <p:cTn id="20" fill="hold" nodeType="afterGroup">
                            <p:stCondLst>
                              <p:cond delay="2000"/>
                            </p:stCondLst>
                            <p:childTnLst>
                              <p:par>
                                <p:cTn id="21" presetID="14" presetClass="entr" presetSubtype="1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par>
                          <p:cTn id="24" fill="hold" nodeType="afterGroup">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Games…</a:t>
            </a:r>
          </a:p>
        </p:txBody>
      </p:sp>
      <p:sp>
        <p:nvSpPr>
          <p:cNvPr id="17411" name="Content Placeholder 2"/>
          <p:cNvSpPr>
            <a:spLocks noGrp="1"/>
          </p:cNvSpPr>
          <p:nvPr>
            <p:ph sz="quarter" idx="1"/>
          </p:nvPr>
        </p:nvSpPr>
        <p:spPr>
          <a:xfrm>
            <a:off x="555625" y="1457325"/>
            <a:ext cx="8153400" cy="4495800"/>
          </a:xfrm>
        </p:spPr>
        <p:txBody>
          <a:bodyPr/>
          <a:lstStyle/>
          <a:p>
            <a:endParaRPr lang="en-CA" smtClean="0">
              <a:ea typeface="ＭＳ Ｐゴシック" panose="020B0600070205080204" pitchFamily="34" charset="-128"/>
            </a:endParaRPr>
          </a:p>
        </p:txBody>
      </p:sp>
      <p:sp>
        <p:nvSpPr>
          <p:cNvPr id="17412" name="Footer Placeholder 3"/>
          <p:cNvSpPr>
            <a:spLocks noGrp="1"/>
          </p:cNvSpPr>
          <p:nvPr>
            <p:ph type="ftr" sz="quarter" idx="11"/>
          </p:nvPr>
        </p:nvSpPr>
        <p:spPr bwMode="auto">
          <a:xfrm>
            <a:off x="552450" y="6105525"/>
            <a:ext cx="54213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sz="1100" smtClean="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57325"/>
            <a:ext cx="26670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46225"/>
            <a:ext cx="2598738"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73763" y="1531938"/>
            <a:ext cx="2636837"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2450" y="4073525"/>
            <a:ext cx="2674938"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4133850"/>
            <a:ext cx="2560638"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48388" y="4632325"/>
            <a:ext cx="2286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nodeType="afterGroup">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nodeType="afterGroup">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nodeType="afterGroup">
                            <p:stCondLst>
                              <p:cond delay="2000"/>
                            </p:stCondLst>
                            <p:childTnLst>
                              <p:par>
                                <p:cTn id="21" presetID="14"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nodeType="afterGroup">
                            <p:stCondLst>
                              <p:cond delay="2500"/>
                            </p:stCondLst>
                            <p:childTnLst>
                              <p:par>
                                <p:cTn id="25" presetID="14" presetClass="entr" presetSubtype="1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12775" y="228600"/>
            <a:ext cx="8153400" cy="990600"/>
          </a:xfrm>
        </p:spPr>
        <p:txBody>
          <a:bodyPr/>
          <a:lstStyle/>
          <a:p>
            <a:r>
              <a:rPr lang="en-CA" smtClean="0">
                <a:ea typeface="ＭＳ Ｐゴシック" panose="020B0600070205080204" pitchFamily="34" charset="-128"/>
              </a:rPr>
              <a:t>What is a Game?</a:t>
            </a:r>
          </a:p>
        </p:txBody>
      </p:sp>
      <p:sp>
        <p:nvSpPr>
          <p:cNvPr id="18435" name="Content Placeholder 2"/>
          <p:cNvSpPr>
            <a:spLocks noGrp="1"/>
          </p:cNvSpPr>
          <p:nvPr>
            <p:ph sz="quarter" idx="1"/>
          </p:nvPr>
        </p:nvSpPr>
        <p:spPr>
          <a:xfrm>
            <a:off x="612775" y="1600200"/>
            <a:ext cx="8153400" cy="4495800"/>
          </a:xfrm>
        </p:spPr>
        <p:txBody>
          <a:bodyPr/>
          <a:lstStyle/>
          <a:p>
            <a:r>
              <a:rPr lang="en-CA" dirty="0" smtClean="0">
                <a:ea typeface="ＭＳ Ｐゴシック" panose="020B0600070205080204" pitchFamily="34" charset="-128"/>
              </a:rPr>
              <a:t>What are the differences for the followings?</a:t>
            </a:r>
          </a:p>
        </p:txBody>
      </p:sp>
      <p:pic>
        <p:nvPicPr>
          <p:cNvPr id="1843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563" y="2170113"/>
            <a:ext cx="2408237"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2171700"/>
            <a:ext cx="22971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479925"/>
            <a:ext cx="222885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052763" y="3814763"/>
            <a:ext cx="838200" cy="369887"/>
          </a:xfrm>
          <a:prstGeom prst="rect">
            <a:avLst/>
          </a:prstGeom>
          <a:noFill/>
        </p:spPr>
        <p:txBody>
          <a:bodyPr wrap="none">
            <a:spAutoFit/>
          </a:bodyPr>
          <a:lstStyle/>
          <a:p>
            <a:pPr>
              <a:defRPr/>
            </a:pPr>
            <a:r>
              <a:rPr lang="en-CA" sz="1800" b="1" i="0" dirty="0">
                <a:solidFill>
                  <a:schemeClr val="bg1">
                    <a:lumMod val="50000"/>
                  </a:schemeClr>
                </a:solidFill>
              </a:rPr>
              <a:t>Movie</a:t>
            </a:r>
          </a:p>
        </p:txBody>
      </p:sp>
      <p:sp>
        <p:nvSpPr>
          <p:cNvPr id="9" name="TextBox 8"/>
          <p:cNvSpPr txBox="1"/>
          <p:nvPr/>
        </p:nvSpPr>
        <p:spPr>
          <a:xfrm>
            <a:off x="5472113" y="6205538"/>
            <a:ext cx="825500" cy="369887"/>
          </a:xfrm>
          <a:prstGeom prst="rect">
            <a:avLst/>
          </a:prstGeom>
          <a:noFill/>
        </p:spPr>
        <p:txBody>
          <a:bodyPr wrap="none">
            <a:spAutoFit/>
          </a:bodyPr>
          <a:lstStyle/>
          <a:p>
            <a:pPr>
              <a:defRPr/>
            </a:pPr>
            <a:r>
              <a:rPr lang="en-CA" sz="1800" b="1" i="0" dirty="0">
                <a:solidFill>
                  <a:schemeClr val="bg1">
                    <a:lumMod val="50000"/>
                  </a:schemeClr>
                </a:solidFill>
              </a:rPr>
              <a:t>Game</a:t>
            </a:r>
          </a:p>
        </p:txBody>
      </p:sp>
      <p:sp>
        <p:nvSpPr>
          <p:cNvPr id="10" name="TextBox 9"/>
          <p:cNvSpPr txBox="1"/>
          <p:nvPr/>
        </p:nvSpPr>
        <p:spPr>
          <a:xfrm>
            <a:off x="304800" y="3783013"/>
            <a:ext cx="1158875" cy="369887"/>
          </a:xfrm>
          <a:prstGeom prst="rect">
            <a:avLst/>
          </a:prstGeom>
          <a:noFill/>
        </p:spPr>
        <p:txBody>
          <a:bodyPr wrap="none">
            <a:spAutoFit/>
          </a:bodyPr>
          <a:lstStyle/>
          <a:p>
            <a:pPr>
              <a:defRPr/>
            </a:pPr>
            <a:r>
              <a:rPr lang="en-CA" sz="1800" b="1" i="0" dirty="0">
                <a:solidFill>
                  <a:schemeClr val="bg1">
                    <a:lumMod val="50000"/>
                  </a:schemeClr>
                </a:solidFill>
              </a:rPr>
              <a:t>Software</a:t>
            </a:r>
          </a:p>
        </p:txBody>
      </p:sp>
      <p:pic>
        <p:nvPicPr>
          <p:cNvPr id="1844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31938" y="4479925"/>
            <a:ext cx="1241425"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970088" y="6224588"/>
            <a:ext cx="812800" cy="369887"/>
          </a:xfrm>
          <a:prstGeom prst="rect">
            <a:avLst/>
          </a:prstGeom>
          <a:noFill/>
        </p:spPr>
        <p:txBody>
          <a:bodyPr wrap="none">
            <a:spAutoFit/>
          </a:bodyPr>
          <a:lstStyle/>
          <a:p>
            <a:pPr>
              <a:defRPr/>
            </a:pPr>
            <a:r>
              <a:rPr lang="en-CA" sz="1800" b="1" i="0" dirty="0">
                <a:solidFill>
                  <a:schemeClr val="bg1">
                    <a:lumMod val="50000"/>
                  </a:schemeClr>
                </a:solidFill>
              </a:rPr>
              <a:t>Novel</a:t>
            </a:r>
          </a:p>
        </p:txBody>
      </p:sp>
      <p:pic>
        <p:nvPicPr>
          <p:cNvPr id="18444"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7875" y="2114550"/>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7632700" y="3870325"/>
            <a:ext cx="706438" cy="368300"/>
          </a:xfrm>
          <a:prstGeom prst="rect">
            <a:avLst/>
          </a:prstGeom>
          <a:noFill/>
        </p:spPr>
        <p:txBody>
          <a:bodyPr wrap="none">
            <a:spAutoFit/>
          </a:bodyPr>
          <a:lstStyle/>
          <a:p>
            <a:pPr>
              <a:defRPr/>
            </a:pPr>
            <a:r>
              <a:rPr lang="en-CA" sz="1800" b="1" i="0" dirty="0">
                <a:solidFill>
                  <a:schemeClr val="bg1">
                    <a:lumMod val="50000"/>
                  </a:schemeClr>
                </a:solidFill>
              </a:rPr>
              <a:t>Toys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12775" y="228600"/>
            <a:ext cx="8153400" cy="990600"/>
          </a:xfrm>
        </p:spPr>
        <p:txBody>
          <a:bodyPr/>
          <a:lstStyle/>
          <a:p>
            <a:r>
              <a:rPr lang="en-US" smtClean="0">
                <a:ea typeface="ＭＳ Ｐゴシック" panose="020B0600070205080204" pitchFamily="34" charset="-128"/>
              </a:rPr>
              <a:t>What is a Game?</a:t>
            </a:r>
          </a:p>
        </p:txBody>
      </p:sp>
      <p:sp>
        <p:nvSpPr>
          <p:cNvPr id="79875" name="Rectangle 3"/>
          <p:cNvSpPr>
            <a:spLocks noGrp="1" noChangeArrowheads="1"/>
          </p:cNvSpPr>
          <p:nvPr>
            <p:ph type="body" idx="1"/>
          </p:nvPr>
        </p:nvSpPr>
        <p:spPr>
          <a:xfrm>
            <a:off x="612775" y="1600200"/>
            <a:ext cx="8153400" cy="4495800"/>
          </a:xfrm>
        </p:spPr>
        <p:txBody>
          <a:bodyPr/>
          <a:lstStyle/>
          <a:p>
            <a:pPr>
              <a:lnSpc>
                <a:spcPct val="90000"/>
              </a:lnSpc>
              <a:defRPr/>
            </a:pPr>
            <a:r>
              <a:rPr lang="en-US" dirty="0" smtClean="0">
                <a:ea typeface="ＭＳ Ｐゴシック" panose="020B0600070205080204" pitchFamily="34" charset="-128"/>
              </a:rPr>
              <a:t>Movie</a:t>
            </a:r>
            <a:r>
              <a:rPr lang="en-US" sz="2400" dirty="0" smtClean="0">
                <a:ea typeface="ＭＳ Ｐゴシック" panose="020B0600070205080204" pitchFamily="34" charset="-128"/>
              </a:rPr>
              <a:t>?</a:t>
            </a:r>
          </a:p>
          <a:p>
            <a:pPr lvl="1">
              <a:lnSpc>
                <a:spcPct val="90000"/>
              </a:lnSpc>
              <a:defRPr/>
            </a:pPr>
            <a:r>
              <a:rPr lang="en-US" dirty="0" smtClean="0">
                <a:sym typeface="Wingdings" panose="05000000000000000000" pitchFamily="2" charset="2"/>
              </a:rPr>
              <a:t>No </a:t>
            </a:r>
            <a:r>
              <a:rPr lang="en-US" dirty="0">
                <a:sym typeface="Wingdings" panose="05000000000000000000" pitchFamily="2" charset="2"/>
              </a:rPr>
              <a:t>interaction, outcome fixed</a:t>
            </a:r>
            <a:endParaRPr lang="en-US" dirty="0"/>
          </a:p>
          <a:p>
            <a:pPr>
              <a:lnSpc>
                <a:spcPct val="90000"/>
              </a:lnSpc>
              <a:defRPr/>
            </a:pPr>
            <a:endParaRPr lang="en-US" dirty="0" smtClean="0">
              <a:ea typeface="ＭＳ Ｐゴシック" panose="020B0600070205080204" pitchFamily="34" charset="-128"/>
            </a:endParaRPr>
          </a:p>
          <a:p>
            <a:pPr>
              <a:lnSpc>
                <a:spcPct val="90000"/>
              </a:lnSpc>
              <a:defRPr/>
            </a:pPr>
            <a:r>
              <a:rPr lang="en-US" dirty="0" smtClean="0">
                <a:ea typeface="ＭＳ Ｐゴシック" panose="020B0600070205080204" pitchFamily="34" charset="-128"/>
              </a:rPr>
              <a:t>Toy? (has interaction - why not?)</a:t>
            </a:r>
          </a:p>
          <a:p>
            <a:pPr lvl="1">
              <a:lnSpc>
                <a:spcPct val="90000"/>
              </a:lnSpc>
              <a:defRPr/>
            </a:pPr>
            <a:r>
              <a:rPr lang="en-US" dirty="0" smtClean="0">
                <a:sym typeface="Wingdings" panose="05000000000000000000" pitchFamily="2" charset="2"/>
              </a:rPr>
              <a:t>No </a:t>
            </a:r>
            <a:r>
              <a:rPr lang="en-US" dirty="0">
                <a:sym typeface="Wingdings" panose="05000000000000000000" pitchFamily="2" charset="2"/>
              </a:rPr>
              <a:t>rules or goal, but still fun </a:t>
            </a:r>
          </a:p>
          <a:p>
            <a:pPr lvl="1">
              <a:lnSpc>
                <a:spcPct val="90000"/>
              </a:lnSpc>
              <a:defRPr/>
            </a:pPr>
            <a:r>
              <a:rPr lang="en-US" dirty="0" smtClean="0">
                <a:sym typeface="Wingdings" panose="05000000000000000000" pitchFamily="2" charset="2"/>
              </a:rPr>
              <a:t>Players </a:t>
            </a:r>
            <a:r>
              <a:rPr lang="en-US" dirty="0">
                <a:sym typeface="Wingdings" panose="05000000000000000000" pitchFamily="2" charset="2"/>
              </a:rPr>
              <a:t>can develop own goals</a:t>
            </a:r>
            <a:endParaRPr lang="en-US" dirty="0"/>
          </a:p>
          <a:p>
            <a:pPr>
              <a:lnSpc>
                <a:spcPct val="90000"/>
              </a:lnSpc>
              <a:defRPr/>
            </a:pPr>
            <a:endParaRPr lang="en-US" dirty="0" smtClean="0">
              <a:ea typeface="ＭＳ Ｐゴシック" panose="020B0600070205080204" pitchFamily="34" charset="-128"/>
            </a:endParaRPr>
          </a:p>
          <a:p>
            <a:pPr>
              <a:lnSpc>
                <a:spcPct val="90000"/>
              </a:lnSpc>
              <a:defRPr/>
            </a:pPr>
            <a:r>
              <a:rPr lang="en-US" dirty="0" smtClean="0">
                <a:ea typeface="ＭＳ Ｐゴシック" panose="020B0600070205080204" pitchFamily="34" charset="-128"/>
              </a:rPr>
              <a:t>Puzzle? (has goal + interaction - why not?)</a:t>
            </a:r>
          </a:p>
          <a:p>
            <a:pPr lvl="1">
              <a:lnSpc>
                <a:spcPct val="90000"/>
              </a:lnSpc>
              <a:defRPr/>
            </a:pPr>
            <a:r>
              <a:rPr lang="en-US" dirty="0" smtClean="0">
                <a:sym typeface="Wingdings" panose="05000000000000000000" pitchFamily="2" charset="2"/>
              </a:rPr>
              <a:t>Strategy </a:t>
            </a:r>
            <a:r>
              <a:rPr lang="en-US" dirty="0">
                <a:sym typeface="Wingdings" panose="05000000000000000000" pitchFamily="2" charset="2"/>
              </a:rPr>
              <a:t>and outcome is the same each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fade">
                                      <p:cBhvr>
                                        <p:cTn id="7" dur="1000"/>
                                        <p:tgtEl>
                                          <p:spTgt spid="79875">
                                            <p:txEl>
                                              <p:pRg st="0" end="0"/>
                                            </p:txEl>
                                          </p:spTgt>
                                        </p:tgtEl>
                                      </p:cBhvr>
                                    </p:animEffect>
                                    <p:anim calcmode="lin" valueType="num">
                                      <p:cBhvr>
                                        <p:cTn id="8" dur="1000" fill="hold"/>
                                        <p:tgtEl>
                                          <p:spTgt spid="798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8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fade">
                                      <p:cBhvr>
                                        <p:cTn id="12" dur="1000"/>
                                        <p:tgtEl>
                                          <p:spTgt spid="79875">
                                            <p:txEl>
                                              <p:pRg st="1" end="1"/>
                                            </p:txEl>
                                          </p:spTgt>
                                        </p:tgtEl>
                                      </p:cBhvr>
                                    </p:animEffect>
                                    <p:anim calcmode="lin" valueType="num">
                                      <p:cBhvr>
                                        <p:cTn id="13" dur="1000" fill="hold"/>
                                        <p:tgtEl>
                                          <p:spTgt spid="7987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98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animEffect transition="in" filter="fade">
                                      <p:cBhvr>
                                        <p:cTn id="19" dur="1000"/>
                                        <p:tgtEl>
                                          <p:spTgt spid="79875">
                                            <p:txEl>
                                              <p:pRg st="3" end="3"/>
                                            </p:txEl>
                                          </p:spTgt>
                                        </p:tgtEl>
                                      </p:cBhvr>
                                    </p:animEffect>
                                    <p:anim calcmode="lin" valueType="num">
                                      <p:cBhvr>
                                        <p:cTn id="20" dur="1000" fill="hold"/>
                                        <p:tgtEl>
                                          <p:spTgt spid="7987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987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9875">
                                            <p:txEl>
                                              <p:pRg st="4" end="4"/>
                                            </p:txEl>
                                          </p:spTgt>
                                        </p:tgtEl>
                                        <p:attrNameLst>
                                          <p:attrName>style.visibility</p:attrName>
                                        </p:attrNameLst>
                                      </p:cBhvr>
                                      <p:to>
                                        <p:strVal val="visible"/>
                                      </p:to>
                                    </p:set>
                                    <p:animEffect transition="in" filter="fade">
                                      <p:cBhvr>
                                        <p:cTn id="24" dur="1000"/>
                                        <p:tgtEl>
                                          <p:spTgt spid="79875">
                                            <p:txEl>
                                              <p:pRg st="4" end="4"/>
                                            </p:txEl>
                                          </p:spTgt>
                                        </p:tgtEl>
                                      </p:cBhvr>
                                    </p:animEffect>
                                    <p:anim calcmode="lin" valueType="num">
                                      <p:cBhvr>
                                        <p:cTn id="25" dur="1000" fill="hold"/>
                                        <p:tgtEl>
                                          <p:spTgt spid="7987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987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9875">
                                            <p:txEl>
                                              <p:pRg st="5" end="5"/>
                                            </p:txEl>
                                          </p:spTgt>
                                        </p:tgtEl>
                                        <p:attrNameLst>
                                          <p:attrName>style.visibility</p:attrName>
                                        </p:attrNameLst>
                                      </p:cBhvr>
                                      <p:to>
                                        <p:strVal val="visible"/>
                                      </p:to>
                                    </p:set>
                                    <p:animEffect transition="in" filter="fade">
                                      <p:cBhvr>
                                        <p:cTn id="29" dur="1000"/>
                                        <p:tgtEl>
                                          <p:spTgt spid="79875">
                                            <p:txEl>
                                              <p:pRg st="5" end="5"/>
                                            </p:txEl>
                                          </p:spTgt>
                                        </p:tgtEl>
                                      </p:cBhvr>
                                    </p:animEffect>
                                    <p:anim calcmode="lin" valueType="num">
                                      <p:cBhvr>
                                        <p:cTn id="30" dur="1000" fill="hold"/>
                                        <p:tgtEl>
                                          <p:spTgt spid="7987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798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9875">
                                            <p:txEl>
                                              <p:pRg st="7" end="7"/>
                                            </p:txEl>
                                          </p:spTgt>
                                        </p:tgtEl>
                                        <p:attrNameLst>
                                          <p:attrName>style.visibility</p:attrName>
                                        </p:attrNameLst>
                                      </p:cBhvr>
                                      <p:to>
                                        <p:strVal val="visible"/>
                                      </p:to>
                                    </p:set>
                                    <p:animEffect transition="in" filter="fade">
                                      <p:cBhvr>
                                        <p:cTn id="36" dur="1000"/>
                                        <p:tgtEl>
                                          <p:spTgt spid="79875">
                                            <p:txEl>
                                              <p:pRg st="7" end="7"/>
                                            </p:txEl>
                                          </p:spTgt>
                                        </p:tgtEl>
                                      </p:cBhvr>
                                    </p:animEffect>
                                    <p:anim calcmode="lin" valueType="num">
                                      <p:cBhvr>
                                        <p:cTn id="37" dur="1000" fill="hold"/>
                                        <p:tgtEl>
                                          <p:spTgt spid="79875">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79875">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9875">
                                            <p:txEl>
                                              <p:pRg st="8" end="8"/>
                                            </p:txEl>
                                          </p:spTgt>
                                        </p:tgtEl>
                                        <p:attrNameLst>
                                          <p:attrName>style.visibility</p:attrName>
                                        </p:attrNameLst>
                                      </p:cBhvr>
                                      <p:to>
                                        <p:strVal val="visible"/>
                                      </p:to>
                                    </p:set>
                                    <p:animEffect transition="in" filter="fade">
                                      <p:cBhvr>
                                        <p:cTn id="41" dur="1000"/>
                                        <p:tgtEl>
                                          <p:spTgt spid="79875">
                                            <p:txEl>
                                              <p:pRg st="8" end="8"/>
                                            </p:txEl>
                                          </p:spTgt>
                                        </p:tgtEl>
                                      </p:cBhvr>
                                    </p:animEffect>
                                    <p:anim calcmode="lin" valueType="num">
                                      <p:cBhvr>
                                        <p:cTn id="42" dur="1000" fill="hold"/>
                                        <p:tgtEl>
                                          <p:spTgt spid="79875">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7987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Median</Template>
  <TotalTime>5561</TotalTime>
  <Words>1671</Words>
  <Application>Microsoft Office PowerPoint</Application>
  <PresentationFormat>On-screen Show (4:3)</PresentationFormat>
  <Paragraphs>253</Paragraphs>
  <Slides>43</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Arial</vt:lpstr>
      <vt:lpstr>EucrosiaUPC</vt:lpstr>
      <vt:lpstr>Gill Sans MT Condensed</vt:lpstr>
      <vt:lpstr>ＭＳ Ｐゴシック</vt:lpstr>
      <vt:lpstr>Tahoma</vt:lpstr>
      <vt:lpstr>Times New Roman</vt:lpstr>
      <vt:lpstr>Tw Cen MT</vt:lpstr>
      <vt:lpstr>Wingdings</vt:lpstr>
      <vt:lpstr>Wingdings 2</vt:lpstr>
      <vt:lpstr>Median</vt:lpstr>
      <vt:lpstr>VISIO</vt:lpstr>
      <vt:lpstr> </vt:lpstr>
      <vt:lpstr>Course Expectations Understanding Fun!</vt:lpstr>
      <vt:lpstr>PowerPoint Presentation</vt:lpstr>
      <vt:lpstr>Popular Games</vt:lpstr>
      <vt:lpstr>Popular Games</vt:lpstr>
      <vt:lpstr>Old Games </vt:lpstr>
      <vt:lpstr>Games…</vt:lpstr>
      <vt:lpstr>What is a Game?</vt:lpstr>
      <vt:lpstr>What is a Game?</vt:lpstr>
      <vt:lpstr>Definition of Game</vt:lpstr>
      <vt:lpstr>Essential Elements of a Game</vt:lpstr>
      <vt:lpstr>Essential Elements of a Game (Cont.)</vt:lpstr>
      <vt:lpstr>Essential Elements of a Game (Cont.)</vt:lpstr>
      <vt:lpstr>Essential Elements of a Game (Cont.)</vt:lpstr>
      <vt:lpstr>Things That a Game Is Not</vt:lpstr>
      <vt:lpstr>Definitions for Game (cont.)</vt:lpstr>
      <vt:lpstr>Definitions for Game (cont.)</vt:lpstr>
      <vt:lpstr>Definitions for Game (cont.)</vt:lpstr>
      <vt:lpstr>A Good Game </vt:lpstr>
      <vt:lpstr>A Good Game Uses ROSS</vt:lpstr>
      <vt:lpstr>Case study - Connect4 Rules</vt:lpstr>
      <vt:lpstr>Case study - Connect4 Outcomes</vt:lpstr>
      <vt:lpstr>Case study - Connect4 Strategy</vt:lpstr>
      <vt:lpstr>Case study - Connect4 Strategic Interdependence</vt:lpstr>
      <vt:lpstr>ROSS Pong</vt:lpstr>
      <vt:lpstr>The term - Flow</vt:lpstr>
      <vt:lpstr>Flow Channel</vt:lpstr>
      <vt:lpstr>Difficulty Increases</vt:lpstr>
      <vt:lpstr>Your Turn</vt:lpstr>
      <vt:lpstr>Turn-In Requirements</vt:lpstr>
      <vt:lpstr>PowerPoint Presentation</vt:lpstr>
      <vt:lpstr>Course Objectives</vt:lpstr>
      <vt:lpstr>References</vt:lpstr>
      <vt:lpstr>Topics to be covered (may be in different order)</vt:lpstr>
      <vt:lpstr>Communication </vt:lpstr>
      <vt:lpstr>Grading and Exams</vt:lpstr>
      <vt:lpstr>Assignments</vt:lpstr>
      <vt:lpstr>Assignments (cont.)</vt:lpstr>
      <vt:lpstr>Assignments (cont.)</vt:lpstr>
      <vt:lpstr>Assignments (cont.)</vt:lpstr>
      <vt:lpstr>Tasks </vt:lpstr>
      <vt:lpstr>PowerPoint Presentation</vt:lpstr>
      <vt:lpstr>PowerPoint Presentation</vt:lpstr>
    </vt:vector>
  </TitlesOfParts>
  <Company>UNC Charlotte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Dewan Tanvir Ahmed</dc:creator>
  <cp:lastModifiedBy>Ratcliffe, Aaron</cp:lastModifiedBy>
  <cp:revision>394</cp:revision>
  <cp:lastPrinted>2010-08-24T17:19:38Z</cp:lastPrinted>
  <dcterms:created xsi:type="dcterms:W3CDTF">2010-08-24T16:58:28Z</dcterms:created>
  <dcterms:modified xsi:type="dcterms:W3CDTF">2015-08-24T19:39:33Z</dcterms:modified>
</cp:coreProperties>
</file>